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256" r:id="rId2"/>
    <p:sldId id="257" r:id="rId3"/>
    <p:sldId id="299" r:id="rId4"/>
    <p:sldId id="303" r:id="rId5"/>
    <p:sldId id="259" r:id="rId6"/>
    <p:sldId id="352" r:id="rId7"/>
    <p:sldId id="307" r:id="rId8"/>
    <p:sldId id="330" r:id="rId9"/>
    <p:sldId id="331" r:id="rId10"/>
    <p:sldId id="382" r:id="rId11"/>
    <p:sldId id="310" r:id="rId12"/>
    <p:sldId id="313" r:id="rId13"/>
    <p:sldId id="309" r:id="rId14"/>
    <p:sldId id="389" r:id="rId15"/>
    <p:sldId id="332" r:id="rId16"/>
    <p:sldId id="333" r:id="rId17"/>
    <p:sldId id="305" r:id="rId18"/>
    <p:sldId id="273" r:id="rId19"/>
    <p:sldId id="277" r:id="rId20"/>
    <p:sldId id="306" r:id="rId21"/>
    <p:sldId id="279" r:id="rId22"/>
    <p:sldId id="362" r:id="rId23"/>
    <p:sldId id="363" r:id="rId24"/>
    <p:sldId id="336" r:id="rId25"/>
    <p:sldId id="334" r:id="rId26"/>
    <p:sldId id="335" r:id="rId27"/>
    <p:sldId id="383" r:id="rId28"/>
    <p:sldId id="384" r:id="rId29"/>
    <p:sldId id="337" r:id="rId30"/>
    <p:sldId id="338" r:id="rId31"/>
    <p:sldId id="349" r:id="rId32"/>
    <p:sldId id="339" r:id="rId33"/>
    <p:sldId id="340" r:id="rId34"/>
    <p:sldId id="341" r:id="rId35"/>
    <p:sldId id="342" r:id="rId36"/>
    <p:sldId id="283" r:id="rId37"/>
    <p:sldId id="291" r:id="rId38"/>
    <p:sldId id="308" r:id="rId39"/>
    <p:sldId id="293" r:id="rId40"/>
    <p:sldId id="366" r:id="rId41"/>
    <p:sldId id="324" r:id="rId42"/>
    <p:sldId id="343" r:id="rId43"/>
    <p:sldId id="346" r:id="rId44"/>
    <p:sldId id="367" r:id="rId45"/>
    <p:sldId id="386" r:id="rId46"/>
    <p:sldId id="350" r:id="rId47"/>
    <p:sldId id="390" r:id="rId48"/>
    <p:sldId id="351" r:id="rId49"/>
    <p:sldId id="361" r:id="rId50"/>
    <p:sldId id="347" r:id="rId51"/>
    <p:sldId id="301" r:id="rId52"/>
    <p:sldId id="387" r:id="rId53"/>
    <p:sldId id="388"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uotpq8hcjkSBZj0lYVR5w==" hashData="gAsTUhNOHyWpi/qt7r/m7BMDsmdX3DSaD72iYlxIjKUrIih7yP8GXtAUTLXlV7NrORyeqcFBc9M1ziPFIL91p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1"/>
    <p:restoredTop sz="67347"/>
  </p:normalViewPr>
  <p:slideViewPr>
    <p:cSldViewPr snapToGrid="0" snapToObjects="1">
      <p:cViewPr varScale="1">
        <p:scale>
          <a:sx n="84" d="100"/>
          <a:sy n="84" d="100"/>
        </p:scale>
        <p:origin x="3400"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184462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505196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3848866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4177636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611789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 model what a Constructive Conversation looks like we are going to use the visual text and the </a:t>
            </a:r>
            <a:r>
              <a:rPr lang="en-US" sz="1200" b="1" i="1" u="sng" kern="1200" dirty="0">
                <a:solidFill>
                  <a:schemeClr val="tx1"/>
                </a:solidFill>
                <a:effectLst/>
                <a:latin typeface="+mn-lt"/>
                <a:ea typeface="+mn-ea"/>
                <a:cs typeface="+mn-cs"/>
              </a:rPr>
              <a:t>Listening Task Poster</a:t>
            </a:r>
            <a:r>
              <a:rPr lang="en-US" sz="1200" i="1" kern="1200" dirty="0">
                <a:solidFill>
                  <a:schemeClr val="tx1"/>
                </a:solidFill>
                <a:effectLst/>
                <a:latin typeface="+mn-lt"/>
                <a:ea typeface="+mn-ea"/>
                <a:cs typeface="+mn-cs"/>
              </a:rPr>
              <a:t> to address the following prompt: </a:t>
            </a:r>
            <a:r>
              <a:rPr lang="en-US" sz="1200" b="1" i="1" kern="1200" dirty="0">
                <a:solidFill>
                  <a:schemeClr val="tx1"/>
                </a:solidFill>
                <a:effectLst/>
                <a:latin typeface="+mn-lt"/>
                <a:ea typeface="+mn-ea"/>
                <a:cs typeface="+mn-cs"/>
              </a:rPr>
              <a:t>What is an important idea from this text? Start by stating your claim. Support your claim and come to a consensus. </a:t>
            </a:r>
            <a:r>
              <a:rPr lang="en-US" sz="1200" i="1" kern="1200" dirty="0">
                <a:solidFill>
                  <a:schemeClr val="tx1"/>
                </a:solidFill>
                <a:effectLst/>
                <a:latin typeface="+mn-lt"/>
                <a:ea typeface="+mn-ea"/>
                <a:cs typeface="+mn-cs"/>
              </a:rPr>
              <a:t> As we look at the visual text, we will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share our own ideas and come to a consensus.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Today I am going to model using the Constructive Conversation</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using these prompt and response starters.  They will help us to communicate our ideas clearly.  </a:t>
            </a:r>
            <a:r>
              <a:rPr lang="en-US" sz="1200" kern="1200" dirty="0">
                <a:solidFill>
                  <a:schemeClr val="tx1"/>
                </a:solidFill>
                <a:effectLst/>
                <a:latin typeface="+mn-lt"/>
                <a:ea typeface="+mn-ea"/>
                <a:cs typeface="+mn-cs"/>
              </a:rPr>
              <a:t>Have students round robin or chorally read previously charted prompt and response starters:</a:t>
            </a:r>
          </a:p>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4073101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 </a:t>
            </a:r>
            <a:r>
              <a:rPr lang="en-US" sz="1200" b="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24</a:t>
            </a:fld>
            <a:endParaRPr lang="en-US"/>
          </a:p>
        </p:txBody>
      </p:sp>
    </p:spTree>
    <p:extLst>
      <p:ext uri="{BB962C8B-B14F-4D97-AF65-F5344CB8AC3E}">
        <p14:creationId xmlns:p14="http://schemas.microsoft.com/office/powerpoint/2010/main" val="1926706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The audio will play automatically, or</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 </a:t>
            </a:r>
            <a:r>
              <a:rPr lang="en-US" sz="1200" b="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1482173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Remind students that we used this visual text before in a </a:t>
            </a:r>
            <a:r>
              <a:rPr lang="en-US" sz="1200" b="1" kern="1200" dirty="0">
                <a:solidFill>
                  <a:schemeClr val="tx1"/>
                </a:solidFill>
                <a:effectLst/>
                <a:latin typeface="+mn-lt"/>
                <a:ea typeface="+mn-ea"/>
                <a:cs typeface="+mn-cs"/>
              </a:rPr>
              <a:t>FORTIFY </a:t>
            </a:r>
            <a:r>
              <a:rPr lang="en-US" sz="1200" kern="1200" dirty="0">
                <a:solidFill>
                  <a:schemeClr val="tx1"/>
                </a:solidFill>
                <a:effectLst/>
                <a:latin typeface="+mn-lt"/>
                <a:ea typeface="+mn-ea"/>
                <a:cs typeface="+mn-cs"/>
              </a:rPr>
              <a:t>conversation.  Say:</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Use ideas from that conversation to support your claim.  </a:t>
            </a:r>
            <a:r>
              <a:rPr lang="en-US" sz="1200" kern="1200" dirty="0">
                <a:solidFill>
                  <a:schemeClr val="tx1"/>
                </a:solidFill>
                <a:effectLst/>
                <a:latin typeface="+mn-lt"/>
                <a:ea typeface="+mn-ea"/>
                <a:cs typeface="+mn-cs"/>
              </a:rPr>
              <a:t>Teacher introduces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and asks for a previously selected volunteer to be their partner.  Teacher and student read </a:t>
            </a:r>
            <a:r>
              <a:rPr lang="en-US" sz="1200" b="1" u="sng" kern="1200" dirty="0">
                <a:solidFill>
                  <a:schemeClr val="tx1"/>
                </a:solidFill>
                <a:effectLst/>
                <a:latin typeface="+mn-lt"/>
                <a:ea typeface="+mn-ea"/>
                <a:cs typeface="+mn-cs"/>
              </a:rPr>
              <a:t>Model Script.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 using think time before speaking.   Teacher will also discuss how the following norms were used during the conversation: </a:t>
            </a:r>
          </a:p>
          <a:p>
            <a:pPr lvl="0"/>
            <a:r>
              <a:rPr lang="en-US" sz="1200" i="1" kern="1200" dirty="0">
                <a:solidFill>
                  <a:schemeClr val="tx1"/>
                </a:solidFill>
                <a:effectLst/>
                <a:latin typeface="+mn-lt"/>
                <a:ea typeface="+mn-ea"/>
                <a:cs typeface="+mn-cs"/>
              </a:rPr>
              <a:t>use the language of the skill</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use your conversation voice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Provide a copy of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to the volunteer and allow time before hand for student to review the script. Suggestions for reading the script:</a:t>
            </a:r>
          </a:p>
          <a:p>
            <a:pPr lvl="0" fontAlgn="base"/>
            <a:r>
              <a:rPr lang="en-US" sz="1200" kern="1200" dirty="0">
                <a:solidFill>
                  <a:schemeClr val="tx1"/>
                </a:solidFill>
                <a:effectLst/>
                <a:latin typeface="+mn-lt"/>
                <a:ea typeface="+mn-ea"/>
                <a:cs typeface="+mn-cs"/>
              </a:rPr>
              <a:t>Show a video of students having the model conversation (optional)</a:t>
            </a:r>
          </a:p>
          <a:p>
            <a:pPr lvl="0" fontAlgn="base"/>
            <a:r>
              <a:rPr lang="en-US" sz="1200" kern="1200" dirty="0">
                <a:solidFill>
                  <a:schemeClr val="tx1"/>
                </a:solidFill>
                <a:effectLst/>
                <a:latin typeface="+mn-lt"/>
                <a:ea typeface="+mn-ea"/>
                <a:cs typeface="+mn-cs"/>
              </a:rPr>
              <a:t>Student volunteer and teacher read model script</a:t>
            </a:r>
          </a:p>
          <a:p>
            <a:r>
              <a:rPr lang="en-US" sz="1200" dirty="0">
                <a:effectLst/>
              </a:rPr>
              <a:t> </a:t>
            </a:r>
            <a:endParaRPr lang="en-US" dirty="0">
              <a:effectLst/>
            </a:endParaRPr>
          </a:p>
          <a:p>
            <a:r>
              <a:rPr lang="en-US" sz="1200" b="1" i="1" kern="1200" dirty="0">
                <a:solidFill>
                  <a:schemeClr val="tx1"/>
                </a:solidFill>
                <a:effectLst/>
                <a:latin typeface="+mn-lt"/>
                <a:ea typeface="+mn-ea"/>
                <a:cs typeface="+mn-cs"/>
              </a:rPr>
              <a:t>Prompt:</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What is an important idea from this text?  Start by stating your claim.  Support your claim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dirty="0">
                <a:effectLst/>
              </a:rPr>
              <a:t> </a:t>
            </a:r>
            <a:endParaRPr lang="en-US" dirty="0">
              <a:effectLst/>
            </a:endParaRPr>
          </a:p>
          <a:p>
            <a:r>
              <a:rPr lang="en-US" sz="1200" b="1" u="sng" kern="1200" dirty="0">
                <a:solidFill>
                  <a:schemeClr val="tx1"/>
                </a:solidFill>
                <a:effectLst/>
                <a:latin typeface="+mn-lt"/>
                <a:ea typeface="+mn-ea"/>
                <a:cs typeface="+mn-cs"/>
              </a:rPr>
              <a:t>Model:</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important idea from this text is that agricultural work requires that people work with their hands.</a:t>
            </a:r>
          </a:p>
          <a:p>
            <a:r>
              <a:rPr lang="en-US" sz="1200" b="1" kern="1200" dirty="0">
                <a:solidFill>
                  <a:schemeClr val="tx1"/>
                </a:solidFill>
                <a:effectLst/>
                <a:latin typeface="+mn-lt"/>
                <a:ea typeface="+mn-ea"/>
                <a:cs typeface="+mn-cs"/>
              </a:rPr>
              <a:t>CR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important idea from this text is that on a farm there is a variety of crops and they all require different work and skills.</a:t>
            </a:r>
          </a:p>
          <a:p>
            <a:r>
              <a:rPr lang="en-US" sz="1200" b="1" kern="1200" dirty="0">
                <a:solidFill>
                  <a:schemeClr val="tx1"/>
                </a:solidFill>
                <a:effectLst/>
                <a:latin typeface="+mn-lt"/>
                <a:ea typeface="+mn-ea"/>
                <a:cs typeface="+mn-cs"/>
              </a:rPr>
              <a:t>CR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that the people picking fruit and gathering flowers are working with their hands.  How can you support your claim with evidence?  </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that the crops of flowers, oranges, and hay are harvested in different ways.  The flowers and oranges are harvested by hand and using tools.  The hay is harvested by agricultural workers that use horses, wagons and a tractor.  How can you support your claim with evidence?</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there are six people working with their hands harvesting flowers. There is just one women using scissors as a tool as she picks the flowers.  The men work with their hands harvesting oranges by picking them by hand and putting them in the buckets and crates.  How can you support your claim with evidence?</a:t>
            </a:r>
          </a:p>
          <a:p>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to pick the fruit and flowers, the workers need the skill of careful collecting and carrying.  To harvest hay, the workers need the skill of driving both for horses and tractors.  Also, they need to be able to lift the heavy hay bales.  How can we come to consensus? </a:t>
            </a:r>
          </a:p>
          <a:p>
            <a:r>
              <a:rPr lang="en-US" sz="1200" b="1" kern="1200" dirty="0">
                <a:solidFill>
                  <a:schemeClr val="tx1"/>
                </a:solidFill>
                <a:effectLst/>
                <a:latin typeface="+mn-lt"/>
                <a:ea typeface="+mn-ea"/>
                <a:cs typeface="+mn-cs"/>
              </a:rPr>
              <a:t>F 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an important idea from this text is that on a farm there is a variety of crops.  To harvest them requires that agricultural workers use their hands or work with tools, animals or machines. Can we come to a consensus?</a:t>
            </a:r>
          </a:p>
          <a:p>
            <a:r>
              <a:rPr lang="en-US" sz="1200" b="1" kern="1200" dirty="0">
                <a:solidFill>
                  <a:schemeClr val="tx1"/>
                </a:solidFill>
                <a:effectLst/>
                <a:latin typeface="+mn-lt"/>
                <a:ea typeface="+mn-ea"/>
                <a:cs typeface="+mn-cs"/>
              </a:rPr>
              <a:t>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 important idea we came to a consensus on is that on a farm there is a variety of crops.  To harvest them requires agricultural workers to use their hands or work with tools, animals or machines using the skills they need for their job. </a:t>
            </a:r>
          </a:p>
          <a:p>
            <a:r>
              <a:rPr lang="en-US" sz="1200" b="1" kern="1200" dirty="0">
                <a:solidFill>
                  <a:schemeClr val="tx1"/>
                </a:solidFill>
                <a:effectLst/>
                <a:latin typeface="+mn-lt"/>
                <a:ea typeface="+mn-ea"/>
                <a:cs typeface="+mn-cs"/>
              </a:rPr>
              <a:t>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 </a:t>
            </a:r>
            <a:r>
              <a:rPr lang="en-US" sz="1200" b="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Understanding the Skill: Negotiate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11.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to pick the fruit and flowers, the workers need the skill of careful collecting and carrying.  To harvest hay, the workers need the skill of driving both for horses and tractors.  Also, they need to be able to lift the heavy hay bales.  </a:t>
            </a:r>
            <a:r>
              <a:rPr lang="en-US" sz="1200" b="1" kern="1200" dirty="0">
                <a:solidFill>
                  <a:schemeClr val="tx1"/>
                </a:solidFill>
                <a:effectLst/>
                <a:latin typeface="+mn-lt"/>
                <a:ea typeface="+mn-ea"/>
                <a:cs typeface="+mn-cs"/>
              </a:rPr>
              <a:t>F </a:t>
            </a:r>
            <a:r>
              <a:rPr lang="en-US" sz="1200" b="1" u="sng" kern="1200" dirty="0">
                <a:solidFill>
                  <a:schemeClr val="tx1"/>
                </a:solidFill>
                <a:effectLst/>
                <a:latin typeface="+mn-lt"/>
                <a:ea typeface="+mn-ea"/>
                <a:cs typeface="+mn-cs"/>
              </a:rPr>
              <a:t>How can we come to consensus?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an important idea from this text is that on a farm there is a variety of crops.  To harvest them requires that agricultural workers use their hands or work with tools, animals or machines. </a:t>
            </a:r>
            <a:r>
              <a:rPr lang="en-US" sz="1200" b="1" u="sng" kern="1200" dirty="0">
                <a:solidFill>
                  <a:schemeClr val="tx1"/>
                </a:solidFill>
                <a:effectLst/>
                <a:latin typeface="+mn-lt"/>
                <a:ea typeface="+mn-ea"/>
                <a:cs typeface="+mn-cs"/>
              </a:rPr>
              <a:t>Can we come to a consensus?</a:t>
            </a:r>
            <a:r>
              <a:rPr lang="en-US" sz="1200" b="1" kern="1200" dirty="0">
                <a:solidFill>
                  <a:schemeClr val="tx1"/>
                </a:solidFill>
                <a:effectLst/>
                <a:latin typeface="+mn-lt"/>
                <a:ea typeface="+mn-ea"/>
                <a:cs typeface="+mn-cs"/>
              </a:rPr>
              <a:t> 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b="1" u="sng" kern="1200" dirty="0">
                <a:solidFill>
                  <a:schemeClr val="tx1"/>
                </a:solidFill>
                <a:effectLst/>
                <a:latin typeface="+mn-lt"/>
                <a:ea typeface="+mn-ea"/>
                <a:cs typeface="+mn-cs"/>
              </a:rPr>
              <a:t>think the important idea we came to a consensus on is that</a:t>
            </a:r>
            <a:r>
              <a:rPr lang="en-US" sz="1200" kern="1200" dirty="0">
                <a:solidFill>
                  <a:schemeClr val="tx1"/>
                </a:solidFill>
                <a:effectLst/>
                <a:latin typeface="+mn-lt"/>
                <a:ea typeface="+mn-ea"/>
                <a:cs typeface="+mn-cs"/>
              </a:rPr>
              <a:t> on a farm there is a variety of crops.  </a:t>
            </a:r>
            <a:r>
              <a:rPr lang="en-US" sz="1200" b="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To harvest them requires agricultural workers to use their hands or work with tools, animals or machines using the skills they need for their job.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NEGOTIATE, FORTIFY,</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a:t>
            </a:r>
            <a:r>
              <a:rPr lang="en-US" sz="1200" b="1" i="1" kern="1200" dirty="0">
                <a:solidFill>
                  <a:schemeClr val="tx1"/>
                </a:solidFill>
                <a:effectLst/>
                <a:latin typeface="+mn-lt"/>
                <a:ea typeface="+mn-ea"/>
                <a:cs typeface="+mn-cs"/>
              </a:rPr>
              <a:t> CLARIFY.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last turns. Read them to yourself as I read them aloud </a:t>
            </a:r>
            <a:r>
              <a:rPr lang="en-US" sz="1200" kern="1200" dirty="0">
                <a:solidFill>
                  <a:schemeClr val="tx1"/>
                </a:solidFill>
                <a:effectLst/>
                <a:latin typeface="+mn-lt"/>
                <a:ea typeface="+mn-ea"/>
                <a:cs typeface="+mn-cs"/>
              </a:rPr>
              <a:t>(see example above).</a:t>
            </a:r>
          </a:p>
          <a:p>
            <a:r>
              <a:rPr lang="en-US" sz="1200" i="1" kern="1200" dirty="0">
                <a:solidFill>
                  <a:schemeClr val="tx1"/>
                </a:solidFill>
                <a:effectLst/>
                <a:latin typeface="+mn-lt"/>
                <a:ea typeface="+mn-ea"/>
                <a:cs typeface="+mn-cs"/>
              </a:rPr>
              <a:t>Let’s look at the language of the skill. Look at Student A’s response. How do I know Student A used the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because it is stating a claim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state their claim,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 and underline as noted above)</a:t>
            </a:r>
            <a:r>
              <a:rPr lang="en-US" sz="1200" i="1" kern="1200" dirty="0">
                <a:solidFill>
                  <a:schemeClr val="tx1"/>
                </a:solidFill>
                <a:effectLst/>
                <a:latin typeface="+mn-lt"/>
                <a:ea typeface="+mn-ea"/>
                <a:cs typeface="+mn-cs"/>
              </a:rPr>
              <a:t>.  Also, they use the language of </a:t>
            </a:r>
            <a:r>
              <a:rPr lang="en-US" sz="1200" b="1" i="1" u="sng"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to come to a consensus.  </a:t>
            </a:r>
            <a:r>
              <a:rPr lang="en-US" sz="1200" kern="1200" dirty="0">
                <a:solidFill>
                  <a:schemeClr val="tx1"/>
                </a:solidFill>
                <a:effectLst/>
                <a:latin typeface="+mn-lt"/>
                <a:ea typeface="+mn-ea"/>
                <a:cs typeface="+mn-cs"/>
              </a:rPr>
              <a:t>(Write N next to the response).  </a:t>
            </a:r>
            <a:r>
              <a:rPr lang="en-US" sz="1200" i="1" kern="1200" dirty="0">
                <a:solidFill>
                  <a:schemeClr val="tx1"/>
                </a:solidFill>
                <a:effectLst/>
                <a:latin typeface="+mn-lt"/>
                <a:ea typeface="+mn-ea"/>
                <a:cs typeface="+mn-cs"/>
              </a:rPr>
              <a:t>Then Students A and B come to an agreement by using the language of the skill (Write N to that turn).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students to go throughout the same process with the rest of the Model Conversation.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2132469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11.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 “</a:t>
            </a:r>
            <a:r>
              <a:rPr lang="en-US" sz="1200" b="1" i="1" kern="1200" dirty="0">
                <a:solidFill>
                  <a:schemeClr val="tx1"/>
                </a:solidFill>
                <a:effectLst/>
                <a:latin typeface="+mn-lt"/>
                <a:ea typeface="+mn-ea"/>
                <a:cs typeface="+mn-cs"/>
              </a:rPr>
              <a:t>What is an important idea from this text?  Start by stating your claim. Support your ideas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NEGOTIATE. </a:t>
            </a:r>
            <a:r>
              <a:rPr lang="en-US" sz="1200" kern="1200" dirty="0">
                <a:solidFill>
                  <a:schemeClr val="tx1"/>
                </a:solidFill>
                <a:effectLst/>
                <a:latin typeface="+mn-lt"/>
                <a:ea typeface="+mn-ea"/>
                <a:cs typeface="+mn-cs"/>
              </a:rPr>
              <a:t>See possible responses below.</a:t>
            </a:r>
          </a:p>
          <a:p>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will revise the text on chart paper or document reader.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Prompt:</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What is an important idea from this text?  Start by stating your claim.  Support your claim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a farm there is a variety of crops. </a:t>
            </a:r>
            <a:r>
              <a:rPr lang="en-US" sz="1200" b="1" kern="1200" dirty="0">
                <a:solidFill>
                  <a:schemeClr val="tx1"/>
                </a:solidFill>
                <a:effectLst/>
                <a:latin typeface="+mn-lt"/>
                <a:ea typeface="+mn-ea"/>
                <a:cs typeface="+mn-cs"/>
              </a:rPr>
              <a:t>(Student does not start by making a claim;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Agricultural work requires that people work. </a:t>
            </a:r>
            <a:r>
              <a:rPr lang="en-US" sz="1200" b="1" kern="1200" dirty="0">
                <a:solidFill>
                  <a:schemeClr val="tx1"/>
                </a:solidFill>
                <a:effectLst/>
                <a:latin typeface="+mn-lt"/>
                <a:ea typeface="+mn-ea"/>
                <a:cs typeface="+mn-cs"/>
              </a:rPr>
              <a:t>(Student does not start by making a claim;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flowers and oranges are harvested by hand and using tools. The hay is harvested by workers using a tractor.  </a:t>
            </a:r>
            <a:r>
              <a:rPr lang="en-US" sz="1200" b="1" kern="1200" dirty="0">
                <a:solidFill>
                  <a:schemeClr val="tx1"/>
                </a:solidFill>
                <a:effectLst/>
                <a:latin typeface="+mn-lt"/>
                <a:ea typeface="+mn-ea"/>
                <a:cs typeface="+mn-cs"/>
              </a:rPr>
              <a:t>(not using language of the skill; not using evidence from the text to support the claim;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are picking fruit and gathering flowers are working with their hands. </a:t>
            </a:r>
            <a:r>
              <a:rPr lang="en-US" sz="1200" b="1" kern="1200" dirty="0">
                <a:solidFill>
                  <a:schemeClr val="tx1"/>
                </a:solidFill>
                <a:effectLst/>
                <a:latin typeface="+mn-lt"/>
                <a:ea typeface="+mn-ea"/>
                <a:cs typeface="+mn-cs"/>
              </a:rPr>
              <a:t>(not using language of the skill; not using evidence from the text to support the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pick the fruit and flowers, the workers need the skill of careful collecting and carrying.  The workers need the skill of driving. </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six people working with their hands. The men work with their hands harvesting oranges by picking them. </a:t>
            </a:r>
            <a:r>
              <a:rPr lang="en-US" sz="1200" b="1" kern="1200" dirty="0">
                <a:solidFill>
                  <a:schemeClr val="tx1"/>
                </a:solidFill>
                <a:effectLst/>
                <a:latin typeface="+mn-lt"/>
                <a:ea typeface="+mn-ea"/>
                <a:cs typeface="+mn-cs"/>
              </a:rPr>
              <a:t>(Student does not prompt for evidence)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a farm there is a variety of crops.  Agricultural workers use their hands or work with tools. Can we come to a consensus?</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a farm there is a variety of crops. </a:t>
            </a:r>
            <a:r>
              <a:rPr lang="en-US" sz="1200" b="1" kern="1200" dirty="0">
                <a:solidFill>
                  <a:schemeClr val="tx1"/>
                </a:solidFill>
                <a:effectLst/>
                <a:latin typeface="+mn-lt"/>
                <a:ea typeface="+mn-ea"/>
                <a:cs typeface="+mn-cs"/>
              </a:rPr>
              <a:t>(Student not reaching consensus)</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379741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 important idea from this text is that</a:t>
            </a:r>
            <a:r>
              <a:rPr lang="en-US" sz="1200" kern="1200" dirty="0">
                <a:solidFill>
                  <a:schemeClr val="tx1"/>
                </a:solidFill>
                <a:effectLst/>
                <a:latin typeface="+mn-lt"/>
                <a:ea typeface="+mn-ea"/>
                <a:cs typeface="+mn-cs"/>
              </a:rPr>
              <a:t> on a farm there is a variety of crops</a:t>
            </a:r>
            <a:r>
              <a:rPr lang="en-US" sz="1200" b="1" kern="1200" dirty="0">
                <a:solidFill>
                  <a:schemeClr val="tx1"/>
                </a:solidFill>
                <a:effectLst/>
                <a:latin typeface="+mn-lt"/>
                <a:ea typeface="+mn-ea"/>
                <a:cs typeface="+mn-cs"/>
              </a:rPr>
              <a:t> and they all require different work and skills.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 important idea from this text is that</a:t>
            </a:r>
            <a:r>
              <a:rPr lang="en-US" sz="1200" kern="1200" dirty="0">
                <a:solidFill>
                  <a:schemeClr val="tx1"/>
                </a:solidFill>
                <a:effectLst/>
                <a:latin typeface="+mn-lt"/>
                <a:ea typeface="+mn-ea"/>
                <a:cs typeface="+mn-cs"/>
              </a:rPr>
              <a:t> agricultural work requires that people work </a:t>
            </a:r>
            <a:r>
              <a:rPr lang="en-US" sz="1200" b="1" kern="1200" dirty="0">
                <a:solidFill>
                  <a:schemeClr val="tx1"/>
                </a:solidFill>
                <a:effectLst/>
                <a:latin typeface="+mn-lt"/>
                <a:ea typeface="+mn-ea"/>
                <a:cs typeface="+mn-cs"/>
              </a:rPr>
              <a:t>with their hands.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that</a:t>
            </a:r>
            <a:r>
              <a:rPr lang="en-US" sz="1200" kern="1200" dirty="0">
                <a:solidFill>
                  <a:schemeClr val="tx1"/>
                </a:solidFill>
                <a:effectLst/>
                <a:latin typeface="+mn-lt"/>
                <a:ea typeface="+mn-ea"/>
                <a:cs typeface="+mn-cs"/>
              </a:rPr>
              <a:t> the flowers and oranges are harvested by hand and using tools.  The hay is harvested by workers using a tractor.  </a:t>
            </a:r>
            <a:r>
              <a:rPr lang="en-US" sz="1200" b="1" kern="1200" dirty="0">
                <a:solidFill>
                  <a:schemeClr val="tx1"/>
                </a:solidFill>
                <a:effectLst/>
                <a:latin typeface="+mn-lt"/>
                <a:ea typeface="+mn-ea"/>
                <a:cs typeface="+mn-cs"/>
              </a:rPr>
              <a:t>How can you support your claim with evidence?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that the</a:t>
            </a:r>
            <a:r>
              <a:rPr lang="en-US" sz="1200" kern="1200" dirty="0">
                <a:solidFill>
                  <a:schemeClr val="tx1"/>
                </a:solidFill>
                <a:effectLst/>
                <a:latin typeface="+mn-lt"/>
                <a:ea typeface="+mn-ea"/>
                <a:cs typeface="+mn-cs"/>
              </a:rPr>
              <a:t> people picking fruit and gathering flowers are working with their hands.  </a:t>
            </a:r>
            <a:r>
              <a:rPr lang="en-US" sz="1200" b="1" kern="1200" dirty="0">
                <a:solidFill>
                  <a:schemeClr val="tx1"/>
                </a:solidFill>
                <a:effectLst/>
                <a:latin typeface="+mn-lt"/>
                <a:ea typeface="+mn-ea"/>
                <a:cs typeface="+mn-cs"/>
              </a:rPr>
              <a:t>How can you support your claim with evidence?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that</a:t>
            </a:r>
            <a:r>
              <a:rPr lang="en-US" sz="1200" kern="1200" dirty="0">
                <a:solidFill>
                  <a:schemeClr val="tx1"/>
                </a:solidFill>
                <a:effectLst/>
                <a:latin typeface="+mn-lt"/>
                <a:ea typeface="+mn-ea"/>
                <a:cs typeface="+mn-cs"/>
              </a:rPr>
              <a:t> to pick the fruit and flowers, the workers need the skill of careful collecting and carrying.  </a:t>
            </a:r>
            <a:r>
              <a:rPr lang="en-US" sz="1200" b="1" kern="1200" dirty="0">
                <a:solidFill>
                  <a:schemeClr val="tx1"/>
                </a:solidFill>
                <a:effectLst/>
                <a:latin typeface="+mn-lt"/>
                <a:ea typeface="+mn-ea"/>
                <a:cs typeface="+mn-cs"/>
              </a:rPr>
              <a:t>To harvest hay,</a:t>
            </a:r>
            <a:r>
              <a:rPr lang="en-US" sz="1200" kern="1200" dirty="0">
                <a:solidFill>
                  <a:schemeClr val="tx1"/>
                </a:solidFill>
                <a:effectLst/>
                <a:latin typeface="+mn-lt"/>
                <a:ea typeface="+mn-ea"/>
                <a:cs typeface="+mn-cs"/>
              </a:rPr>
              <a:t> the workers need the skill of driving </a:t>
            </a:r>
            <a:r>
              <a:rPr lang="en-US" sz="1200" b="1" kern="1200" dirty="0">
                <a:solidFill>
                  <a:schemeClr val="tx1"/>
                </a:solidFill>
                <a:effectLst/>
                <a:latin typeface="+mn-lt"/>
                <a:ea typeface="+mn-ea"/>
                <a:cs typeface="+mn-cs"/>
              </a:rPr>
              <a:t>both for horses and tractors.  How can you support your claim with evidence?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there are six people working with their hands</a:t>
            </a:r>
            <a:r>
              <a:rPr lang="en-US" sz="1200" b="1" kern="1200" dirty="0">
                <a:solidFill>
                  <a:schemeClr val="tx1"/>
                </a:solidFill>
                <a:effectLst/>
                <a:latin typeface="+mn-lt"/>
                <a:ea typeface="+mn-ea"/>
                <a:cs typeface="+mn-cs"/>
              </a:rPr>
              <a:t> harvesting flowers</a:t>
            </a:r>
            <a:r>
              <a:rPr lang="en-US" sz="1200" kern="1200" dirty="0">
                <a:solidFill>
                  <a:schemeClr val="tx1"/>
                </a:solidFill>
                <a:effectLst/>
                <a:latin typeface="+mn-lt"/>
                <a:ea typeface="+mn-ea"/>
                <a:cs typeface="+mn-cs"/>
              </a:rPr>
              <a:t>. The men work with their hands harvesting oranges by picking them</a:t>
            </a:r>
            <a:r>
              <a:rPr lang="en-US" sz="1200" b="1" kern="1200" dirty="0">
                <a:solidFill>
                  <a:schemeClr val="tx1"/>
                </a:solidFill>
                <a:effectLst/>
                <a:latin typeface="+mn-lt"/>
                <a:ea typeface="+mn-ea"/>
                <a:cs typeface="+mn-cs"/>
              </a:rPr>
              <a:t> by hand.  How can we come to consensus?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the important idea from this text on is that </a:t>
            </a:r>
            <a:r>
              <a:rPr lang="en-US" sz="1200" kern="1200" dirty="0">
                <a:solidFill>
                  <a:schemeClr val="tx1"/>
                </a:solidFill>
                <a:effectLst/>
                <a:latin typeface="+mn-lt"/>
                <a:ea typeface="+mn-ea"/>
                <a:cs typeface="+mn-cs"/>
              </a:rPr>
              <a:t>on a farm there is a variety of crops. </a:t>
            </a:r>
            <a:r>
              <a:rPr lang="en-US" sz="1200" b="1" kern="1200" dirty="0">
                <a:solidFill>
                  <a:schemeClr val="tx1"/>
                </a:solidFill>
                <a:effectLst/>
                <a:latin typeface="+mn-lt"/>
                <a:ea typeface="+mn-ea"/>
                <a:cs typeface="+mn-cs"/>
              </a:rPr>
              <a:t> To harvest them requires </a:t>
            </a:r>
            <a:r>
              <a:rPr lang="en-US" sz="1200" kern="1200" dirty="0">
                <a:solidFill>
                  <a:schemeClr val="tx1"/>
                </a:solidFill>
                <a:effectLst/>
                <a:latin typeface="+mn-lt"/>
                <a:ea typeface="+mn-ea"/>
                <a:cs typeface="+mn-cs"/>
              </a:rPr>
              <a:t>agricultural workers to use their hands or work with tools. Can we come to a consensus?</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an important idea we came to a consensus on is that</a:t>
            </a:r>
            <a:r>
              <a:rPr lang="en-US" sz="1200" kern="1200" dirty="0">
                <a:solidFill>
                  <a:schemeClr val="tx1"/>
                </a:solidFill>
                <a:effectLst/>
                <a:latin typeface="+mn-lt"/>
                <a:ea typeface="+mn-ea"/>
                <a:cs typeface="+mn-cs"/>
              </a:rPr>
              <a:t> on a farm there is a variety of crops.  </a:t>
            </a:r>
            <a:r>
              <a:rPr lang="en-US" sz="1200" b="1" kern="1200" dirty="0">
                <a:solidFill>
                  <a:schemeClr val="tx1"/>
                </a:solidFill>
                <a:effectLst/>
                <a:latin typeface="+mn-lt"/>
                <a:ea typeface="+mn-ea"/>
                <a:cs typeface="+mn-cs"/>
              </a:rPr>
              <a:t>To harvest them requires that agricultural workers use their hands or work with tools.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 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 </a:t>
            </a:r>
          </a:p>
          <a:p>
            <a:r>
              <a:rPr lang="en-US"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NEGOTIATE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2459120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a:t>
            </a:r>
            <a:r>
              <a:rPr lang="en-US" sz="1200" b="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2627534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3870193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3188248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348707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NEGOTIATE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NEGOTIATE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1105450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baseline="30000" dirty="0">
                <a:solidFill>
                  <a:schemeClr val="tx1"/>
                </a:solidFill>
              </a:rPr>
              <a:t>5th</a:t>
            </a:r>
            <a:r>
              <a:rPr lang="en-US" sz="4800" dirty="0">
                <a:solidFill>
                  <a:schemeClr val="tx1"/>
                </a:solidFill>
              </a:rPr>
              <a:t> Grade</a:t>
            </a:r>
          </a:p>
          <a:p>
            <a:r>
              <a:rPr lang="en-US" sz="4800" dirty="0">
                <a:solidFill>
                  <a:schemeClr val="tx1"/>
                </a:solidFill>
              </a:rPr>
              <a:t>Lesson 11</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A600E640-85ED-FF4F-B3E1-CD44B009FC11}"/>
              </a:ext>
            </a:extLst>
          </p:cNvPr>
          <p:cNvPicPr>
            <a:picLocks noChangeAspect="1"/>
          </p:cNvPicPr>
          <p:nvPr/>
        </p:nvPicPr>
        <p:blipFill>
          <a:blip r:embed="rId6"/>
          <a:stretch>
            <a:fillRect/>
          </a:stretch>
        </p:blipFill>
        <p:spPr>
          <a:xfrm>
            <a:off x="3124343" y="1350819"/>
            <a:ext cx="2195863" cy="2841705"/>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499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262979"/>
          </a:xfrm>
          <a:prstGeom prst="rect">
            <a:avLst/>
          </a:prstGeom>
          <a:noFill/>
        </p:spPr>
        <p:txBody>
          <a:bodyPr wrap="square" rtlCol="0">
            <a:spAutoFit/>
          </a:bodyPr>
          <a:lstStyle/>
          <a:p>
            <a:r>
              <a:rPr lang="en-US" sz="1200" b="1" dirty="0"/>
              <a:t>Partner A: </a:t>
            </a:r>
            <a:r>
              <a:rPr lang="en-US" sz="1200" dirty="0"/>
              <a:t>An important idea from this text is that agricultural work requires that people work with their hands. </a:t>
            </a:r>
          </a:p>
          <a:p>
            <a:endParaRPr lang="en-US" sz="1200" b="1" dirty="0"/>
          </a:p>
          <a:p>
            <a:endParaRPr lang="en-US" sz="1200" b="1" dirty="0"/>
          </a:p>
          <a:p>
            <a:endParaRPr lang="en-US" sz="1200" b="1" dirty="0"/>
          </a:p>
          <a:p>
            <a:endParaRPr lang="en-US" sz="1200" b="1" dirty="0"/>
          </a:p>
          <a:p>
            <a:r>
              <a:rPr lang="en-US" sz="1200" b="1" dirty="0"/>
              <a:t>Partner A: </a:t>
            </a:r>
            <a:r>
              <a:rPr lang="en-US" sz="1200" dirty="0"/>
              <a:t>I think that the people picking fruit and gathering flowers are working with their hands. How can you support your claim with evidence? </a:t>
            </a:r>
          </a:p>
          <a:p>
            <a:endParaRPr lang="en-US" sz="1200" b="1" dirty="0"/>
          </a:p>
          <a:p>
            <a:endParaRPr lang="en-US" sz="1200" b="1" dirty="0"/>
          </a:p>
          <a:p>
            <a:endParaRPr lang="en-US" sz="1200" b="1" dirty="0"/>
          </a:p>
          <a:p>
            <a:r>
              <a:rPr lang="en-US" sz="1200" b="1" dirty="0"/>
              <a:t>Partner A:</a:t>
            </a:r>
            <a:r>
              <a:rPr lang="en-US" sz="1200" dirty="0"/>
              <a:t>I think there are six people working with their hands harvesting flowers. There is just one women using scissors as a tool as she picks the flowers. The men work with their hands harvesting oranges by picking them by hand and putting them in the buckets and crates. How can you support your claim with evidence? </a:t>
            </a:r>
          </a:p>
          <a:p>
            <a:endParaRPr lang="en-US" sz="1200" dirty="0"/>
          </a:p>
          <a:p>
            <a:endParaRPr lang="en-US" sz="1200" dirty="0"/>
          </a:p>
          <a:p>
            <a:r>
              <a:rPr lang="en-US" sz="1200" b="1" dirty="0"/>
              <a:t>Partner A:</a:t>
            </a:r>
            <a:r>
              <a:rPr lang="en-US" sz="1200" dirty="0"/>
              <a:t>I think an important idea from this text is that on a farm there is a variety of crops. To harvest them requires that agricultural workers use their hands or work with tools, animals or machines. Can we come to a consensus? </a:t>
            </a:r>
          </a:p>
          <a:p>
            <a:endParaRPr lang="en-US" sz="1200" dirty="0"/>
          </a:p>
        </p:txBody>
      </p:sp>
      <p:sp>
        <p:nvSpPr>
          <p:cNvPr id="5" name="TextBox 4"/>
          <p:cNvSpPr txBox="1"/>
          <p:nvPr/>
        </p:nvSpPr>
        <p:spPr>
          <a:xfrm>
            <a:off x="4591715" y="1052160"/>
            <a:ext cx="3619308" cy="5447645"/>
          </a:xfrm>
          <a:prstGeom prst="rect">
            <a:avLst/>
          </a:prstGeom>
          <a:noFill/>
        </p:spPr>
        <p:txBody>
          <a:bodyPr wrap="square" rtlCol="0">
            <a:spAutoFit/>
          </a:bodyPr>
          <a:lstStyle/>
          <a:p>
            <a:r>
              <a:rPr lang="en-US" sz="1200" b="1" dirty="0"/>
              <a:t>Partner B: </a:t>
            </a:r>
            <a:r>
              <a:rPr lang="en-US" sz="1200" dirty="0"/>
              <a:t>An important idea from this text is that on a farm there is a variety of crops and they all require different work and skills. </a:t>
            </a:r>
            <a:endParaRPr lang="en-US" sz="1200" b="1" dirty="0"/>
          </a:p>
          <a:p>
            <a:endParaRPr lang="en-US" sz="1200" b="1" dirty="0"/>
          </a:p>
          <a:p>
            <a:endParaRPr lang="en-US" sz="1200" b="1" dirty="0"/>
          </a:p>
          <a:p>
            <a:r>
              <a:rPr lang="en-US" sz="1200" b="1" dirty="0"/>
              <a:t>Partner B:</a:t>
            </a:r>
            <a:r>
              <a:rPr lang="en-US" sz="1200" dirty="0"/>
              <a:t>I think that the crops of flowers, oranges, and hay are harvested in different ways. The flowers and oranges are harvested by hand and using tools. The hay is harvested by agricultural workers that use horses, wagons and a tractor. How can you support your claim with evidence?</a:t>
            </a:r>
            <a:br>
              <a:rPr lang="en-US" sz="1200" dirty="0"/>
            </a:br>
            <a:endParaRPr lang="en-US" sz="1200" dirty="0"/>
          </a:p>
          <a:p>
            <a:endParaRPr lang="en-US" sz="1200" dirty="0"/>
          </a:p>
          <a:p>
            <a:r>
              <a:rPr lang="en-US" sz="1200" b="1" dirty="0"/>
              <a:t>Partner B:</a:t>
            </a:r>
            <a:r>
              <a:rPr lang="en-US" sz="1200" dirty="0"/>
              <a:t>I think to pick the fruit and flowers, the workers need the skill of careful collecting and carrying. To harvest hay, the workers need the skill of driving both for horses and tractors. Also, they need to be able to lift the heavy hay bales. How can we come to consensus?</a:t>
            </a:r>
            <a:br>
              <a:rPr lang="en-US" sz="1200" dirty="0"/>
            </a:br>
            <a:endParaRPr lang="en-US" sz="1200" dirty="0"/>
          </a:p>
          <a:p>
            <a:endParaRPr lang="en-US" sz="1200" dirty="0"/>
          </a:p>
          <a:p>
            <a:r>
              <a:rPr lang="en-US" sz="1200" b="1" dirty="0"/>
              <a:t>Partner B</a:t>
            </a:r>
            <a:r>
              <a:rPr lang="en-US" sz="1200" dirty="0"/>
              <a:t>:I think the important idea we came to a consensus on is that on a farm there is a variety of crops. To harvest them requires agricultural workers to use their hands or work with tools,</a:t>
            </a:r>
            <a:br>
              <a:rPr lang="en-US" sz="1200" dirty="0"/>
            </a:br>
            <a:r>
              <a:rPr lang="en-US" sz="1200" dirty="0"/>
              <a:t>animals or machines using the skills they need for their job. </a:t>
            </a:r>
          </a:p>
          <a:p>
            <a:endParaRPr lang="en-US" sz="12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62219" y="1183600"/>
            <a:ext cx="0" cy="505496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112456" y="140514"/>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66351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888" y="508165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809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45375"/>
            <a:ext cx="1199599" cy="1048469"/>
          </a:xfrm>
          <a:prstGeom prst="rect">
            <a:avLst/>
          </a:prstGeom>
        </p:spPr>
      </p:pic>
    </p:spTree>
    <p:extLst>
      <p:ext uri="{BB962C8B-B14F-4D97-AF65-F5344CB8AC3E}">
        <p14:creationId xmlns:p14="http://schemas.microsoft.com/office/powerpoint/2010/main" val="13685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4B0AAAFB-4695-0247-862A-E69774ECB8D7}"/>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446395" y="48228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0629FAFD-C82E-8C43-9807-A29182ECA1E2}"/>
              </a:ext>
            </a:extLst>
          </p:cNvPr>
          <p:cNvPicPr>
            <a:picLocks noChangeAspect="1"/>
          </p:cNvPicPr>
          <p:nvPr/>
        </p:nvPicPr>
        <p:blipFill>
          <a:blip r:embed="rId6"/>
          <a:stretch>
            <a:fillRect/>
          </a:stretch>
        </p:blipFill>
        <p:spPr>
          <a:xfrm>
            <a:off x="3323045" y="1554746"/>
            <a:ext cx="5677492" cy="3686222"/>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07E63E13-A0B1-3A47-92BA-DD5473DCA9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2981" y="334818"/>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632311"/>
          </a:xfrm>
          <a:prstGeom prst="rect">
            <a:avLst/>
          </a:prstGeom>
          <a:noFill/>
        </p:spPr>
        <p:txBody>
          <a:bodyPr wrap="square" rtlCol="0">
            <a:spAutoFit/>
          </a:bodyPr>
          <a:lstStyle/>
          <a:p>
            <a:endParaRPr lang="en-US" sz="1500" b="1" dirty="0"/>
          </a:p>
          <a:p>
            <a:r>
              <a:rPr lang="en-US" sz="1500" b="1" dirty="0"/>
              <a:t>Partner A: </a:t>
            </a:r>
            <a:r>
              <a:rPr lang="en-US" sz="1500" dirty="0"/>
              <a:t>On a farm there is a variety of crops. </a:t>
            </a:r>
          </a:p>
          <a:p>
            <a:endParaRPr lang="en-US" sz="1500" dirty="0"/>
          </a:p>
          <a:p>
            <a:endParaRPr lang="en-US" sz="1500" dirty="0"/>
          </a:p>
          <a:p>
            <a:r>
              <a:rPr lang="en-US" sz="1500" b="1" dirty="0"/>
              <a:t>Partner A: </a:t>
            </a:r>
            <a:r>
              <a:rPr lang="en-US" sz="1500" dirty="0"/>
              <a:t>The flowers and oranges are harvested by hand and using tools. The hay is harvested by workers using a tractor. </a:t>
            </a:r>
          </a:p>
          <a:p>
            <a:endParaRPr lang="en-US" sz="1500" b="1" dirty="0"/>
          </a:p>
          <a:p>
            <a:endParaRPr lang="en-US" sz="1500" b="1" dirty="0"/>
          </a:p>
          <a:p>
            <a:endParaRPr lang="en-US" sz="1500" b="1" dirty="0"/>
          </a:p>
          <a:p>
            <a:r>
              <a:rPr lang="en-US" sz="1500" b="1" dirty="0"/>
              <a:t>Partner A: </a:t>
            </a:r>
            <a:r>
              <a:rPr lang="en-US" sz="1500" dirty="0"/>
              <a:t>To pick the fruit and flowers, the workers need the skill of careful collecting and carrying. The workers need the skill of driving. </a:t>
            </a:r>
          </a:p>
          <a:p>
            <a:endParaRPr lang="en-US" sz="1500" dirty="0"/>
          </a:p>
          <a:p>
            <a:endParaRPr lang="en-US" sz="1500" dirty="0"/>
          </a:p>
          <a:p>
            <a:endParaRPr lang="en-US" sz="1500" dirty="0"/>
          </a:p>
          <a:p>
            <a:r>
              <a:rPr lang="en-US" sz="1500" b="1" dirty="0"/>
              <a:t>Partner A: </a:t>
            </a:r>
            <a:r>
              <a:rPr lang="en-US" sz="1500" dirty="0"/>
              <a:t>On a farm there is a variety of crops. Agricultural workers use their hands or work with tools. Can we come to a consensus? </a:t>
            </a:r>
          </a:p>
          <a:p>
            <a:endParaRPr lang="en-US" sz="1500" dirty="0"/>
          </a:p>
        </p:txBody>
      </p:sp>
      <p:sp>
        <p:nvSpPr>
          <p:cNvPr id="5" name="TextBox 4"/>
          <p:cNvSpPr txBox="1"/>
          <p:nvPr/>
        </p:nvSpPr>
        <p:spPr>
          <a:xfrm>
            <a:off x="4591715" y="1052160"/>
            <a:ext cx="3619308" cy="5170646"/>
          </a:xfrm>
          <a:prstGeom prst="rect">
            <a:avLst/>
          </a:prstGeom>
          <a:noFill/>
        </p:spPr>
        <p:txBody>
          <a:bodyPr wrap="square" rtlCol="0">
            <a:spAutoFit/>
          </a:bodyPr>
          <a:lstStyle/>
          <a:p>
            <a:endParaRPr lang="en-US" sz="1500" b="1" dirty="0"/>
          </a:p>
          <a:p>
            <a:r>
              <a:rPr lang="en-US" sz="1500" b="1" dirty="0"/>
              <a:t>Partner B: </a:t>
            </a:r>
            <a:r>
              <a:rPr lang="en-US" sz="1500" dirty="0"/>
              <a:t>Agricultural work requires that people work. </a:t>
            </a:r>
          </a:p>
          <a:p>
            <a:endParaRPr lang="en-US" sz="1500" b="1" dirty="0"/>
          </a:p>
          <a:p>
            <a:endParaRPr lang="en-US" sz="1500" b="1" dirty="0"/>
          </a:p>
          <a:p>
            <a:endParaRPr lang="en-US" sz="1500" b="1" dirty="0"/>
          </a:p>
          <a:p>
            <a:r>
              <a:rPr lang="en-US" sz="1500" b="1" dirty="0"/>
              <a:t>Partner B: </a:t>
            </a:r>
            <a:r>
              <a:rPr lang="en-US" sz="1500" dirty="0"/>
              <a:t>People are picking fruit and gathering flowers are working with their hands. </a:t>
            </a:r>
          </a:p>
          <a:p>
            <a:endParaRPr lang="en-US" sz="1500" dirty="0"/>
          </a:p>
          <a:p>
            <a:endParaRPr lang="en-US" sz="1500" dirty="0"/>
          </a:p>
          <a:p>
            <a:endParaRPr lang="en-US" sz="1500" dirty="0"/>
          </a:p>
          <a:p>
            <a:r>
              <a:rPr lang="en-US" sz="1500" b="1" dirty="0"/>
              <a:t>Partner B: </a:t>
            </a:r>
            <a:r>
              <a:rPr lang="en-US" sz="1500" dirty="0"/>
              <a:t>There are six people working with their hands. The men work with their hands harvesting oranges by picking them.</a:t>
            </a:r>
            <a:br>
              <a:rPr lang="en-US" sz="1500" dirty="0"/>
            </a:br>
            <a:endParaRPr lang="en-US" sz="1500" dirty="0"/>
          </a:p>
          <a:p>
            <a:endParaRPr lang="en-US" sz="1500" dirty="0"/>
          </a:p>
          <a:p>
            <a:endParaRPr lang="en-US" sz="1500" dirty="0"/>
          </a:p>
          <a:p>
            <a:endParaRPr lang="en-US" sz="1500" dirty="0"/>
          </a:p>
          <a:p>
            <a:r>
              <a:rPr lang="en-US" sz="1500" b="1" dirty="0"/>
              <a:t>Partner B</a:t>
            </a:r>
            <a:r>
              <a:rPr lang="en-US" sz="1500" dirty="0"/>
              <a:t>: On a farm there is a variety of crops.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7614"/>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034818"/>
            <a:ext cx="948679" cy="957629"/>
          </a:xfrm>
          <a:prstGeom prst="rect">
            <a:avLst/>
          </a:prstGeom>
        </p:spPr>
      </p:pic>
      <p:cxnSp>
        <p:nvCxnSpPr>
          <p:cNvPr id="20" name="Straight Connector 19"/>
          <p:cNvCxnSpPr>
            <a:cxnSpLocks/>
          </p:cNvCxnSpPr>
          <p:nvPr/>
        </p:nvCxnSpPr>
        <p:spPr>
          <a:xfrm>
            <a:off x="4562219" y="1124608"/>
            <a:ext cx="0" cy="505496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98475" y="-39688"/>
            <a:ext cx="8645525"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74214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21330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496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35564"/>
            <a:ext cx="1199599" cy="1048469"/>
          </a:xfrm>
          <a:prstGeom prst="rect">
            <a:avLst/>
          </a:prstGeom>
        </p:spPr>
      </p:pic>
    </p:spTree>
    <p:extLst>
      <p:ext uri="{BB962C8B-B14F-4D97-AF65-F5344CB8AC3E}">
        <p14:creationId xmlns:p14="http://schemas.microsoft.com/office/powerpoint/2010/main" val="95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356756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5962" y="-14800"/>
            <a:ext cx="6403538" cy="1538883"/>
          </a:xfrm>
          <a:prstGeom prst="rect">
            <a:avLst/>
          </a:prstGeom>
        </p:spPr>
        <p:txBody>
          <a:bodyPr wrap="square">
            <a:spAutoFit/>
          </a:bodyPr>
          <a:lstStyle/>
          <a:p>
            <a:pPr algn="ctr"/>
            <a:r>
              <a:rPr lang="en-US" sz="2600" b="1" dirty="0"/>
              <a:t>Prompt: </a:t>
            </a:r>
            <a:r>
              <a:rPr lang="en-US" sz="2100" dirty="0"/>
              <a:t>What is an important idea from this text?  Start by stating your claim.  Support your claim and come to a consensus.</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8D834856-7535-CC4D-81CE-369E233F20BF}"/>
              </a:ext>
            </a:extLst>
          </p:cNvPr>
          <p:cNvPicPr>
            <a:picLocks noChangeAspect="1"/>
          </p:cNvPicPr>
          <p:nvPr/>
        </p:nvPicPr>
        <p:blipFill>
          <a:blip r:embed="rId5"/>
          <a:stretch>
            <a:fillRect/>
          </a:stretch>
        </p:blipFill>
        <p:spPr>
          <a:xfrm>
            <a:off x="865430" y="1385597"/>
            <a:ext cx="7097444" cy="4725836"/>
          </a:xfrm>
          <a:prstGeom prst="rect">
            <a:avLst/>
          </a:prstGeom>
          <a:ln w="57150">
            <a:solidFill>
              <a:schemeClr val="tx1"/>
            </a:solidFill>
          </a:ln>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606334"/>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64B6DA61-29A4-3941-8C2C-ACFF7D75DAE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252994" y="2039742"/>
            <a:ext cx="4883783" cy="4155636"/>
          </a:xfrm>
          <a:prstGeom prst="rect">
            <a:avLst/>
          </a:prstGeom>
          <a:solidFill>
            <a:schemeClr val="bg1"/>
          </a:solidFill>
          <a:ln w="57150">
            <a:solidFill>
              <a:srgbClr val="7030A0"/>
            </a:solidFill>
            <a:miter lim="800000"/>
            <a:headEnd/>
            <a:tailEnd/>
          </a:ln>
        </p:spPr>
      </p:pic>
      <p:pic>
        <p:nvPicPr>
          <p:cNvPr id="15" name="Picture 14">
            <a:extLst>
              <a:ext uri="{FF2B5EF4-FFF2-40B4-BE49-F238E27FC236}">
                <a16:creationId xmlns:a16="http://schemas.microsoft.com/office/drawing/2014/main" id="{85944F26-83A0-9846-809D-7E109AE52EA3}"/>
              </a:ext>
            </a:extLst>
          </p:cNvPr>
          <p:cNvPicPr>
            <a:picLocks noChangeAspect="1"/>
          </p:cNvPicPr>
          <p:nvPr/>
        </p:nvPicPr>
        <p:blipFill>
          <a:blip r:embed="rId8"/>
          <a:stretch>
            <a:fillRect/>
          </a:stretch>
        </p:blipFill>
        <p:spPr>
          <a:xfrm>
            <a:off x="5523780" y="2727188"/>
            <a:ext cx="3323165" cy="2212731"/>
          </a:xfrm>
          <a:prstGeom prst="rect">
            <a:avLst/>
          </a:prstGeom>
          <a:ln w="57150">
            <a:solidFill>
              <a:schemeClr val="tx1"/>
            </a:solidFill>
          </a:ln>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360217" y="1744663"/>
            <a:ext cx="7543800" cy="4148137"/>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baseline="30000" dirty="0">
                <a:solidFill>
                  <a:schemeClr val="tx1"/>
                </a:solidFill>
              </a:rPr>
              <a:t>5th </a:t>
            </a:r>
            <a:r>
              <a:rPr lang="en-US" sz="4800" dirty="0">
                <a:solidFill>
                  <a:schemeClr val="tx1"/>
                </a:solidFill>
              </a:rPr>
              <a:t>Grade</a:t>
            </a:r>
          </a:p>
          <a:p>
            <a:r>
              <a:rPr lang="en-US" sz="4800" dirty="0">
                <a:solidFill>
                  <a:schemeClr val="tx1"/>
                </a:solidFill>
              </a:rPr>
              <a:t>Lesson 12</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NEGOTIATE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8346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0535" y="-402835"/>
            <a:ext cx="7543800" cy="1450976"/>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329784" y="1048141"/>
            <a:ext cx="4140200" cy="506095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is your claim…?</a:t>
            </a:r>
          </a:p>
          <a:p>
            <a:endParaRPr lang="en-US" sz="2800" dirty="0">
              <a:latin typeface="Calibri"/>
              <a:cs typeface="Calibri"/>
            </a:endParaRPr>
          </a:p>
          <a:p>
            <a:r>
              <a:rPr lang="en-US" sz="2800" dirty="0">
                <a:latin typeface="Calibri"/>
                <a:cs typeface="Calibri"/>
              </a:rPr>
              <a:t>What is an important idea…?</a:t>
            </a:r>
          </a:p>
          <a:p>
            <a:endParaRPr lang="en-US" sz="2800" dirty="0">
              <a:latin typeface="Calibri"/>
              <a:cs typeface="Calibri"/>
            </a:endParaRPr>
          </a:p>
          <a:p>
            <a:r>
              <a:rPr lang="en-US" sz="2800" dirty="0">
                <a:latin typeface="Calibri"/>
                <a:cs typeface="Calibri"/>
              </a:rPr>
              <a:t>Do you agree? Why?</a:t>
            </a:r>
          </a:p>
          <a:p>
            <a:endParaRPr lang="en-US" sz="2800" dirty="0">
              <a:latin typeface="Calibri"/>
              <a:cs typeface="Calibri"/>
            </a:endParaRPr>
          </a:p>
          <a:p>
            <a:r>
              <a:rPr lang="en-US" sz="2800" dirty="0">
                <a:latin typeface="Calibri"/>
                <a:cs typeface="Calibri"/>
              </a:rPr>
              <a:t>Do you disagree?  Why?</a:t>
            </a:r>
          </a:p>
          <a:p>
            <a:pPr marL="0" indent="0">
              <a:buNone/>
            </a:pPr>
            <a:r>
              <a:rPr lang="en-US" sz="3600" dirty="0">
                <a:latin typeface="Calibri"/>
                <a:cs typeface="Calibri"/>
              </a:rPr>
              <a:t>	</a:t>
            </a:r>
          </a:p>
        </p:txBody>
      </p:sp>
      <p:sp>
        <p:nvSpPr>
          <p:cNvPr id="5" name="Content Placeholder 2"/>
          <p:cNvSpPr txBox="1">
            <a:spLocks/>
          </p:cNvSpPr>
          <p:nvPr/>
        </p:nvSpPr>
        <p:spPr>
          <a:xfrm>
            <a:off x="4728326" y="1073214"/>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My claim is…</a:t>
            </a:r>
          </a:p>
          <a:p>
            <a:endParaRPr lang="en-US" sz="2800" dirty="0">
              <a:latin typeface="Calibri"/>
              <a:cs typeface="Calibri"/>
            </a:endParaRPr>
          </a:p>
          <a:p>
            <a:r>
              <a:rPr lang="en-US" sz="2800" dirty="0">
                <a:latin typeface="Calibri"/>
                <a:cs typeface="Calibri"/>
              </a:rPr>
              <a:t>An important idea is…</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agree because…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disagree because…</a:t>
            </a:r>
          </a:p>
        </p:txBody>
      </p:sp>
    </p:spTree>
    <p:extLst>
      <p:ext uri="{BB962C8B-B14F-4D97-AF65-F5344CB8AC3E}">
        <p14:creationId xmlns:p14="http://schemas.microsoft.com/office/powerpoint/2010/main" val="1954711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EDC379B8-086E-9A42-B84E-F3AB17C1AF01}"/>
              </a:ext>
            </a:extLst>
          </p:cNvPr>
          <p:cNvPicPr>
            <a:picLocks noChangeAspect="1"/>
          </p:cNvPicPr>
          <p:nvPr/>
        </p:nvPicPr>
        <p:blipFill>
          <a:blip r:embed="rId3">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35867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09" y="2819626"/>
            <a:ext cx="2511743"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4219D7DA-2309-B547-9071-49040B66BC67}"/>
              </a:ext>
            </a:extLst>
          </p:cNvPr>
          <p:cNvPicPr>
            <a:picLocks noChangeAspect="1"/>
          </p:cNvPicPr>
          <p:nvPr/>
        </p:nvPicPr>
        <p:blipFill>
          <a:blip r:embed="rId4"/>
          <a:stretch>
            <a:fillRect/>
          </a:stretch>
        </p:blipFill>
        <p:spPr>
          <a:xfrm>
            <a:off x="3093573" y="1637071"/>
            <a:ext cx="5821864" cy="3779957"/>
          </a:xfrm>
          <a:prstGeom prst="rect">
            <a:avLst/>
          </a:prstGeom>
          <a:ln w="5715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F8F01ECD-1C79-6D4F-A98F-F705DC76745D}"/>
              </a:ext>
            </a:extLst>
          </p:cNvPr>
          <p:cNvPicPr>
            <a:picLocks noChangeAspect="1"/>
          </p:cNvPicPr>
          <p:nvPr/>
        </p:nvPicPr>
        <p:blipFill>
          <a:blip r:embed="rId6"/>
          <a:stretch>
            <a:fillRect/>
          </a:stretch>
        </p:blipFill>
        <p:spPr>
          <a:xfrm>
            <a:off x="3449051" y="1681316"/>
            <a:ext cx="5481133" cy="3558731"/>
          </a:xfrm>
          <a:prstGeom prst="rect">
            <a:avLst/>
          </a:prstGeom>
          <a:ln w="57150">
            <a:solidFill>
              <a:schemeClr val="tx1"/>
            </a:solidFill>
          </a:ln>
        </p:spPr>
      </p:pic>
      <p:pic>
        <p:nvPicPr>
          <p:cNvPr id="7" name="Online Media 1" descr="Recorded Sound">
            <a:hlinkClick r:id="" action="ppaction://media"/>
            <a:extLst>
              <a:ext uri="{FF2B5EF4-FFF2-40B4-BE49-F238E27FC236}">
                <a16:creationId xmlns:a16="http://schemas.microsoft.com/office/drawing/2014/main" id="{E85E6872-F2AF-684F-9FAC-462B0EA9BD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9855" y="459561"/>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9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262979"/>
          </a:xfrm>
          <a:prstGeom prst="rect">
            <a:avLst/>
          </a:prstGeom>
          <a:noFill/>
        </p:spPr>
        <p:txBody>
          <a:bodyPr wrap="square" rtlCol="0">
            <a:spAutoFit/>
          </a:bodyPr>
          <a:lstStyle/>
          <a:p>
            <a:endParaRPr lang="en-US" sz="1200" b="1" dirty="0"/>
          </a:p>
          <a:p>
            <a:r>
              <a:rPr lang="en-US" sz="1200" b="1" dirty="0"/>
              <a:t>Partner A: </a:t>
            </a:r>
            <a:r>
              <a:rPr lang="en-US" sz="1200" dirty="0"/>
              <a:t>An important idea from this text is that agricultural work requires that people work with their hands. </a:t>
            </a:r>
          </a:p>
          <a:p>
            <a:endParaRPr lang="en-US" sz="1200" b="1" dirty="0"/>
          </a:p>
          <a:p>
            <a:endParaRPr lang="en-US" sz="1200" b="1" dirty="0"/>
          </a:p>
          <a:p>
            <a:endParaRPr lang="en-US" sz="1200" b="1" dirty="0"/>
          </a:p>
          <a:p>
            <a:r>
              <a:rPr lang="en-US" sz="1200" b="1" dirty="0"/>
              <a:t>Partner A: </a:t>
            </a:r>
            <a:r>
              <a:rPr lang="en-US" sz="1200" dirty="0"/>
              <a:t>I think that the people picking fruit and gathering flowers are working with their hands. How can you support your claim with evidence? </a:t>
            </a:r>
          </a:p>
          <a:p>
            <a:endParaRPr lang="en-US" sz="1200" b="1" dirty="0"/>
          </a:p>
          <a:p>
            <a:endParaRPr lang="en-US" sz="1200" b="1" dirty="0"/>
          </a:p>
          <a:p>
            <a:endParaRPr lang="en-US" sz="1200" b="1" dirty="0"/>
          </a:p>
          <a:p>
            <a:r>
              <a:rPr lang="en-US" sz="1200" b="1" dirty="0"/>
              <a:t>Partner A:</a:t>
            </a:r>
            <a:r>
              <a:rPr lang="en-US" sz="1200" dirty="0"/>
              <a:t>I think there are six people working with their hands harvesting flowers. There is just one women using scissors as a tool as she picks the flowers. The men work with their hands harvesting oranges by picking them by hand and putting them in the buckets and crates. How can you support your claim with evidence? </a:t>
            </a:r>
          </a:p>
          <a:p>
            <a:endParaRPr lang="en-US" sz="1200" dirty="0"/>
          </a:p>
          <a:p>
            <a:endParaRPr lang="en-US" sz="1200" dirty="0"/>
          </a:p>
          <a:p>
            <a:r>
              <a:rPr lang="en-US" sz="1200" b="1" dirty="0"/>
              <a:t>Partner A:</a:t>
            </a:r>
            <a:r>
              <a:rPr lang="en-US" sz="1200" dirty="0"/>
              <a:t>I think an important idea from this text is that on a farm there is a variety of crops. To harvest them requires that agricultural workers use their hands or work with tools, animals or machines. Can we come to a consensus? </a:t>
            </a:r>
          </a:p>
          <a:p>
            <a:endParaRPr lang="en-US" sz="1200" dirty="0"/>
          </a:p>
        </p:txBody>
      </p:sp>
      <p:sp>
        <p:nvSpPr>
          <p:cNvPr id="5" name="TextBox 4"/>
          <p:cNvSpPr txBox="1"/>
          <p:nvPr/>
        </p:nvSpPr>
        <p:spPr>
          <a:xfrm>
            <a:off x="4591715" y="1052160"/>
            <a:ext cx="3619308" cy="5632311"/>
          </a:xfrm>
          <a:prstGeom prst="rect">
            <a:avLst/>
          </a:prstGeom>
          <a:noFill/>
        </p:spPr>
        <p:txBody>
          <a:bodyPr wrap="square" rtlCol="0">
            <a:spAutoFit/>
          </a:bodyPr>
          <a:lstStyle/>
          <a:p>
            <a:endParaRPr lang="en-US" sz="1200" b="1" dirty="0"/>
          </a:p>
          <a:p>
            <a:r>
              <a:rPr lang="en-US" sz="1200" b="1" dirty="0"/>
              <a:t>Partner B: </a:t>
            </a:r>
            <a:r>
              <a:rPr lang="en-US" sz="1200" dirty="0"/>
              <a:t>An important idea from this text is that on a farm there is a variety of crops and they all require different work and skills. </a:t>
            </a:r>
          </a:p>
          <a:p>
            <a:endParaRPr lang="en-US" sz="1200" b="1" dirty="0"/>
          </a:p>
          <a:p>
            <a:endParaRPr lang="en-US" sz="1200" b="1" dirty="0"/>
          </a:p>
          <a:p>
            <a:r>
              <a:rPr lang="en-US" sz="1200" b="1" dirty="0"/>
              <a:t>Partner B:</a:t>
            </a:r>
            <a:r>
              <a:rPr lang="en-US" sz="1200" dirty="0"/>
              <a:t>I think that the crops of flowers, oranges, and hay are harvested in different ways. The flowers and oranges are harvested by hand and using tools. The hay is harvested by agricultural workers that use horses, wagons and a tractor. How can you support your claim with evidence?</a:t>
            </a:r>
            <a:br>
              <a:rPr lang="en-US" sz="1200" dirty="0"/>
            </a:br>
            <a:endParaRPr lang="en-US" sz="1200" dirty="0"/>
          </a:p>
          <a:p>
            <a:endParaRPr lang="en-US" sz="1200" dirty="0"/>
          </a:p>
          <a:p>
            <a:r>
              <a:rPr lang="en-US" sz="1200" b="1" dirty="0"/>
              <a:t>Partner B:</a:t>
            </a:r>
            <a:r>
              <a:rPr lang="en-US" sz="1200" dirty="0"/>
              <a:t>I think to pick the fruit and flowers, the workers need the skill of careful collecting and carrying. To harvest hay, the workers need the skill of driving both for horses and tractors. Also, they need to be able to lift the heavy hay bales. How can we come to consensus?</a:t>
            </a:r>
            <a:br>
              <a:rPr lang="en-US" sz="1200" dirty="0"/>
            </a:br>
            <a:endParaRPr lang="en-US" sz="1200" dirty="0"/>
          </a:p>
          <a:p>
            <a:endParaRPr lang="en-US" sz="1200" dirty="0"/>
          </a:p>
          <a:p>
            <a:r>
              <a:rPr lang="en-US" sz="1200" b="1" dirty="0"/>
              <a:t>Partner B</a:t>
            </a:r>
            <a:r>
              <a:rPr lang="en-US" sz="1200" dirty="0"/>
              <a:t>:I think the important idea we came to a consensus on is that on a farm there is a variety of crops. To harvest them requires agricultural workers to use their hands or work with tools,</a:t>
            </a:r>
            <a:br>
              <a:rPr lang="en-US" sz="1200" dirty="0"/>
            </a:br>
            <a:r>
              <a:rPr lang="en-US" sz="1200" dirty="0"/>
              <a:t>animals or machines using the skills they need for their job. </a:t>
            </a:r>
          </a:p>
          <a:p>
            <a:endParaRPr lang="en-US" sz="12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32723" y="1183600"/>
            <a:ext cx="0" cy="50102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5629" y="364125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499216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3" y="366351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 y="5145375"/>
            <a:ext cx="1199599" cy="1048469"/>
          </a:xfrm>
          <a:prstGeom prst="rect">
            <a:avLst/>
          </a:prstGeom>
        </p:spPr>
      </p:pic>
    </p:spTree>
    <p:extLst>
      <p:ext uri="{BB962C8B-B14F-4D97-AF65-F5344CB8AC3E}">
        <p14:creationId xmlns:p14="http://schemas.microsoft.com/office/powerpoint/2010/main" val="188285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262979"/>
          </a:xfrm>
          <a:prstGeom prst="rect">
            <a:avLst/>
          </a:prstGeom>
          <a:noFill/>
        </p:spPr>
        <p:txBody>
          <a:bodyPr wrap="square" rtlCol="0">
            <a:spAutoFit/>
          </a:bodyPr>
          <a:lstStyle/>
          <a:p>
            <a:endParaRPr lang="en-US" sz="1200" b="1" dirty="0"/>
          </a:p>
          <a:p>
            <a:r>
              <a:rPr lang="en-US" sz="1200" b="1" dirty="0"/>
              <a:t>Partner A: </a:t>
            </a:r>
            <a:r>
              <a:rPr lang="en-US" sz="1200" dirty="0"/>
              <a:t>An important idea from this text is that agricultural work requires that people work with their hands. </a:t>
            </a:r>
          </a:p>
          <a:p>
            <a:endParaRPr lang="en-US" sz="1200" b="1" dirty="0"/>
          </a:p>
          <a:p>
            <a:endParaRPr lang="en-US" sz="1200" b="1" dirty="0"/>
          </a:p>
          <a:p>
            <a:endParaRPr lang="en-US" sz="1200" b="1" dirty="0"/>
          </a:p>
          <a:p>
            <a:r>
              <a:rPr lang="en-US" sz="1200" b="1" dirty="0"/>
              <a:t>Partner A: </a:t>
            </a:r>
            <a:r>
              <a:rPr lang="en-US" sz="1200" dirty="0"/>
              <a:t>I think that the people picking fruit and gathering flowers are working with their hands. How can you support your claim with evidence? </a:t>
            </a:r>
          </a:p>
          <a:p>
            <a:endParaRPr lang="en-US" sz="1200" b="1" dirty="0"/>
          </a:p>
          <a:p>
            <a:endParaRPr lang="en-US" sz="1200" b="1" dirty="0"/>
          </a:p>
          <a:p>
            <a:endParaRPr lang="en-US" sz="1200" b="1" dirty="0"/>
          </a:p>
          <a:p>
            <a:r>
              <a:rPr lang="en-US" sz="1200" b="1" dirty="0"/>
              <a:t>Partner A: </a:t>
            </a:r>
            <a:r>
              <a:rPr lang="en-US" sz="1200" dirty="0"/>
              <a:t>I think there are six people working with their hands harvesting flowers. There is just one women using scissors as a tool as she picks the flowers. The men work with their hands harvesting oranges by picking them by hand and putting them in the buckets and crates. How can you support your claim with evidence? </a:t>
            </a:r>
          </a:p>
          <a:p>
            <a:endParaRPr lang="en-US" sz="1200" dirty="0"/>
          </a:p>
          <a:p>
            <a:endParaRPr lang="en-US" sz="1200" dirty="0"/>
          </a:p>
          <a:p>
            <a:r>
              <a:rPr lang="en-US" sz="1200" b="1" dirty="0"/>
              <a:t>Partner A: </a:t>
            </a:r>
            <a:r>
              <a:rPr lang="en-US" sz="1200" dirty="0"/>
              <a:t>I think an important idea from this text is that on a farm there is a variety of crops. To harvest them requires that agricultural workers use their hands or work with tools, animals or machines. Can we come to a consensus? </a:t>
            </a:r>
          </a:p>
          <a:p>
            <a:endParaRPr lang="en-US" sz="1200" dirty="0"/>
          </a:p>
        </p:txBody>
      </p:sp>
      <p:sp>
        <p:nvSpPr>
          <p:cNvPr id="5" name="TextBox 4"/>
          <p:cNvSpPr txBox="1"/>
          <p:nvPr/>
        </p:nvSpPr>
        <p:spPr>
          <a:xfrm>
            <a:off x="4591715" y="1052160"/>
            <a:ext cx="3619308" cy="5632311"/>
          </a:xfrm>
          <a:prstGeom prst="rect">
            <a:avLst/>
          </a:prstGeom>
          <a:noFill/>
        </p:spPr>
        <p:txBody>
          <a:bodyPr wrap="square" rtlCol="0">
            <a:spAutoFit/>
          </a:bodyPr>
          <a:lstStyle/>
          <a:p>
            <a:endParaRPr lang="en-US" sz="1200" b="1" dirty="0"/>
          </a:p>
          <a:p>
            <a:r>
              <a:rPr lang="en-US" sz="1200" b="1" dirty="0"/>
              <a:t>Partner B: </a:t>
            </a:r>
            <a:r>
              <a:rPr lang="en-US" sz="1200" dirty="0"/>
              <a:t>An important idea from this text is that on a farm there is a variety of crops and they all require different work and skills. </a:t>
            </a:r>
            <a:endParaRPr lang="en-US" sz="1200" b="1" dirty="0"/>
          </a:p>
          <a:p>
            <a:endParaRPr lang="en-US" sz="1200" b="1" dirty="0"/>
          </a:p>
          <a:p>
            <a:endParaRPr lang="en-US" sz="1200" b="1" dirty="0"/>
          </a:p>
          <a:p>
            <a:r>
              <a:rPr lang="en-US" sz="1200" b="1" dirty="0"/>
              <a:t>Partner B:</a:t>
            </a:r>
            <a:r>
              <a:rPr lang="en-US" sz="1200" dirty="0"/>
              <a:t>I think that the crops of flowers, oranges, and hay are harvested in different ways. The flowers and oranges are harvested by hand and using tools. The hay is harvested by agricultural workers that use horses, wagons and a tractor. How can you support your claim with evidence?</a:t>
            </a:r>
            <a:br>
              <a:rPr lang="en-US" sz="1200" dirty="0"/>
            </a:br>
            <a:endParaRPr lang="en-US" sz="1200" dirty="0"/>
          </a:p>
          <a:p>
            <a:endParaRPr lang="en-US" sz="1200" dirty="0"/>
          </a:p>
          <a:p>
            <a:r>
              <a:rPr lang="en-US" sz="1200" b="1" dirty="0"/>
              <a:t>Partner B: </a:t>
            </a:r>
            <a:r>
              <a:rPr lang="en-US" sz="1200" dirty="0"/>
              <a:t>I think to pick the fruit and flowers, the workers need the skill of careful collecting and carrying. To harvest hay, the workers need the skill of driving both for horses and tractors. Also, they need to be able to lift the heavy hay bales. How can we come to consensus?</a:t>
            </a:r>
            <a:br>
              <a:rPr lang="en-US" sz="1200" dirty="0"/>
            </a:br>
            <a:endParaRPr lang="en-US" sz="1200" dirty="0"/>
          </a:p>
          <a:p>
            <a:endParaRPr lang="en-US" sz="1200" dirty="0"/>
          </a:p>
          <a:p>
            <a:r>
              <a:rPr lang="en-US" sz="1200" b="1" dirty="0"/>
              <a:t>Partner B</a:t>
            </a:r>
            <a:r>
              <a:rPr lang="en-US" sz="1200" dirty="0"/>
              <a:t>: I think the important idea we came to a consensus on is that on a farm there is a variety of crops. To harvest them requires agricultural workers to use their hands or work with tools,</a:t>
            </a:r>
            <a:br>
              <a:rPr lang="en-US" sz="1200" dirty="0"/>
            </a:br>
            <a:r>
              <a:rPr lang="en-US" sz="1200" dirty="0"/>
              <a:t>animals or machines using the skills they need for their job. </a:t>
            </a:r>
          </a:p>
          <a:p>
            <a:endParaRPr lang="en-US" sz="12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Understanding the Skill of NEGOTIATE</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16983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742" y="354198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742" y="505928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0" y="364657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0" y="5013866"/>
            <a:ext cx="1199599" cy="1048469"/>
          </a:xfrm>
          <a:prstGeom prst="rect">
            <a:avLst/>
          </a:prstGeom>
        </p:spPr>
      </p:pic>
      <p:cxnSp>
        <p:nvCxnSpPr>
          <p:cNvPr id="15" name="Straight Connector 14">
            <a:extLst>
              <a:ext uri="{FF2B5EF4-FFF2-40B4-BE49-F238E27FC236}">
                <a16:creationId xmlns:a16="http://schemas.microsoft.com/office/drawing/2014/main" id="{6C5F1CAE-12CA-5C48-9578-DC085B7AA60A}"/>
              </a:ext>
            </a:extLst>
          </p:cNvPr>
          <p:cNvCxnSpPr>
            <a:cxnSpLocks/>
          </p:cNvCxnSpPr>
          <p:nvPr/>
        </p:nvCxnSpPr>
        <p:spPr>
          <a:xfrm>
            <a:off x="5338622" y="3829039"/>
            <a:ext cx="413249"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727E82-DD60-E84F-9B8F-0297933AB5F2}"/>
              </a:ext>
            </a:extLst>
          </p:cNvPr>
          <p:cNvCxnSpPr>
            <a:cxnSpLocks/>
          </p:cNvCxnSpPr>
          <p:nvPr/>
        </p:nvCxnSpPr>
        <p:spPr>
          <a:xfrm>
            <a:off x="6329263" y="4558606"/>
            <a:ext cx="136939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FBE9440-70E6-BF49-89C9-C4A02A5D1B8D}"/>
              </a:ext>
            </a:extLst>
          </p:cNvPr>
          <p:cNvCxnSpPr>
            <a:cxnSpLocks/>
          </p:cNvCxnSpPr>
          <p:nvPr/>
        </p:nvCxnSpPr>
        <p:spPr>
          <a:xfrm>
            <a:off x="4665030" y="4765834"/>
            <a:ext cx="691030"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E85421-8007-4840-B01E-020DDA734290}"/>
              </a:ext>
            </a:extLst>
          </p:cNvPr>
          <p:cNvCxnSpPr>
            <a:cxnSpLocks/>
          </p:cNvCxnSpPr>
          <p:nvPr/>
        </p:nvCxnSpPr>
        <p:spPr>
          <a:xfrm>
            <a:off x="1966456" y="5295727"/>
            <a:ext cx="418950"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8AF61D-1105-364C-BEA7-081435A48208}"/>
              </a:ext>
            </a:extLst>
          </p:cNvPr>
          <p:cNvCxnSpPr>
            <a:cxnSpLocks/>
          </p:cNvCxnSpPr>
          <p:nvPr/>
        </p:nvCxnSpPr>
        <p:spPr>
          <a:xfrm>
            <a:off x="1275425" y="6062335"/>
            <a:ext cx="1620232"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701DA0-52E7-E34D-A237-3195A97694D9}"/>
              </a:ext>
            </a:extLst>
          </p:cNvPr>
          <p:cNvCxnSpPr>
            <a:cxnSpLocks/>
          </p:cNvCxnSpPr>
          <p:nvPr/>
        </p:nvCxnSpPr>
        <p:spPr>
          <a:xfrm>
            <a:off x="4232786" y="5850177"/>
            <a:ext cx="246472"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8A9E53-E756-914C-A7B4-7929651AE3E4}"/>
              </a:ext>
            </a:extLst>
          </p:cNvPr>
          <p:cNvCxnSpPr>
            <a:cxnSpLocks/>
          </p:cNvCxnSpPr>
          <p:nvPr/>
        </p:nvCxnSpPr>
        <p:spPr>
          <a:xfrm>
            <a:off x="5324128" y="5305543"/>
            <a:ext cx="2509878"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14BE3EC-9602-3344-895F-00752C4329EA}"/>
              </a:ext>
            </a:extLst>
          </p:cNvPr>
          <p:cNvCxnSpPr>
            <a:cxnSpLocks/>
          </p:cNvCxnSpPr>
          <p:nvPr/>
        </p:nvCxnSpPr>
        <p:spPr>
          <a:xfrm>
            <a:off x="4665030" y="5479107"/>
            <a:ext cx="1278570"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8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24598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98494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2092944"/>
            <a:ext cx="1445364" cy="1648785"/>
          </a:xfrm>
          <a:prstGeom prst="rect">
            <a:avLst/>
          </a:prstGeom>
        </p:spPr>
      </p:pic>
      <p:sp>
        <p:nvSpPr>
          <p:cNvPr id="8" name="Rectangle 7"/>
          <p:cNvSpPr/>
          <p:nvPr/>
        </p:nvSpPr>
        <p:spPr>
          <a:xfrm>
            <a:off x="327992" y="374172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6E21F6AE-98A4-3A4E-BCDB-67DB9A52C707}"/>
              </a:ext>
            </a:extLst>
          </p:cNvPr>
          <p:cNvPicPr>
            <a:picLocks noChangeAspect="1"/>
          </p:cNvPicPr>
          <p:nvPr/>
        </p:nvPicPr>
        <p:blipFill>
          <a:blip r:embed="rId6"/>
          <a:stretch>
            <a:fillRect/>
          </a:stretch>
        </p:blipFill>
        <p:spPr>
          <a:xfrm>
            <a:off x="3449051" y="1681316"/>
            <a:ext cx="5481133" cy="3558731"/>
          </a:xfrm>
          <a:prstGeom prst="rect">
            <a:avLst/>
          </a:prstGeom>
          <a:ln w="57150">
            <a:solidFill>
              <a:schemeClr val="tx1"/>
            </a:solidFill>
          </a:ln>
        </p:spPr>
      </p:pic>
      <p:pic>
        <p:nvPicPr>
          <p:cNvPr id="7" name="Online Media 1" descr="Recorded Sound">
            <a:hlinkClick r:id="" action="ppaction://media"/>
            <a:extLst>
              <a:ext uri="{FF2B5EF4-FFF2-40B4-BE49-F238E27FC236}">
                <a16:creationId xmlns:a16="http://schemas.microsoft.com/office/drawing/2014/main" id="{CA06C372-7135-6248-9732-BF6529B9F2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2981" y="334818"/>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3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01479"/>
          </a:xfrm>
          <a:prstGeom prst="rect">
            <a:avLst/>
          </a:prstGeom>
          <a:noFill/>
        </p:spPr>
        <p:txBody>
          <a:bodyPr wrap="square" rtlCol="0">
            <a:spAutoFit/>
          </a:bodyPr>
          <a:lstStyle/>
          <a:p>
            <a:endParaRPr lang="en-US" sz="1500" b="1" dirty="0"/>
          </a:p>
          <a:p>
            <a:r>
              <a:rPr lang="en-US" sz="1500" b="1" dirty="0"/>
              <a:t>Partner A: </a:t>
            </a:r>
            <a:r>
              <a:rPr lang="en-US" sz="1500" dirty="0"/>
              <a:t>On a farm there is a variety of crops. </a:t>
            </a:r>
          </a:p>
          <a:p>
            <a:endParaRPr lang="en-US" sz="1500" dirty="0"/>
          </a:p>
          <a:p>
            <a:endParaRPr lang="en-US" sz="1500" dirty="0"/>
          </a:p>
          <a:p>
            <a:r>
              <a:rPr lang="en-US" sz="1500" b="1" dirty="0"/>
              <a:t>Partner A: </a:t>
            </a:r>
            <a:r>
              <a:rPr lang="en-US" sz="1500" dirty="0"/>
              <a:t>The flowers and oranges are harvested by hand and using tools. The hay is harvested by workers using a tractor. </a:t>
            </a:r>
          </a:p>
          <a:p>
            <a:endParaRPr lang="en-US" sz="1500" b="1" dirty="0"/>
          </a:p>
          <a:p>
            <a:endParaRPr lang="en-US" sz="1500" b="1" dirty="0"/>
          </a:p>
          <a:p>
            <a:r>
              <a:rPr lang="en-US" sz="1500" b="1" dirty="0"/>
              <a:t>Partner A: </a:t>
            </a:r>
            <a:r>
              <a:rPr lang="en-US" sz="1500" dirty="0"/>
              <a:t>To pick the fruit and flowers, the workers need the skill of careful collecting and carrying. The workers need the skill of driving. </a:t>
            </a:r>
          </a:p>
          <a:p>
            <a:endParaRPr lang="en-US" sz="1500" dirty="0"/>
          </a:p>
          <a:p>
            <a:endParaRPr lang="en-US" sz="1500" dirty="0"/>
          </a:p>
          <a:p>
            <a:endParaRPr lang="en-US" sz="1500" dirty="0"/>
          </a:p>
          <a:p>
            <a:r>
              <a:rPr lang="en-US" sz="1500" b="1" dirty="0"/>
              <a:t>Partner A: </a:t>
            </a:r>
            <a:r>
              <a:rPr lang="en-US" sz="1500" dirty="0"/>
              <a:t>On a farm there is a variety of crops. Agricultural workers use their hands or work with tools. Can we come to a consensus? </a:t>
            </a:r>
          </a:p>
          <a:p>
            <a:endParaRPr lang="en-US" sz="1500" dirty="0"/>
          </a:p>
        </p:txBody>
      </p:sp>
      <p:sp>
        <p:nvSpPr>
          <p:cNvPr id="5" name="TextBox 4"/>
          <p:cNvSpPr txBox="1"/>
          <p:nvPr/>
        </p:nvSpPr>
        <p:spPr>
          <a:xfrm>
            <a:off x="4591715" y="1052160"/>
            <a:ext cx="3619308" cy="4939814"/>
          </a:xfrm>
          <a:prstGeom prst="rect">
            <a:avLst/>
          </a:prstGeom>
          <a:noFill/>
        </p:spPr>
        <p:txBody>
          <a:bodyPr wrap="square" rtlCol="0">
            <a:spAutoFit/>
          </a:bodyPr>
          <a:lstStyle/>
          <a:p>
            <a:endParaRPr lang="en-US" sz="1500" b="1" dirty="0"/>
          </a:p>
          <a:p>
            <a:r>
              <a:rPr lang="en-US" sz="1500" b="1" dirty="0"/>
              <a:t>Partner B: </a:t>
            </a:r>
            <a:r>
              <a:rPr lang="en-US" sz="1500" dirty="0"/>
              <a:t>Agricultural work requires that people work. </a:t>
            </a:r>
          </a:p>
          <a:p>
            <a:endParaRPr lang="en-US" sz="1500" b="1" dirty="0"/>
          </a:p>
          <a:p>
            <a:endParaRPr lang="en-US" sz="1500" b="1" dirty="0"/>
          </a:p>
          <a:p>
            <a:endParaRPr lang="en-US" sz="1500" b="1" dirty="0"/>
          </a:p>
          <a:p>
            <a:r>
              <a:rPr lang="en-US" sz="1500" b="1" dirty="0"/>
              <a:t>Partner B: </a:t>
            </a:r>
            <a:r>
              <a:rPr lang="en-US" sz="1500" dirty="0"/>
              <a:t>People are picking fruit and gathering flowers are working with their hands. </a:t>
            </a:r>
          </a:p>
          <a:p>
            <a:endParaRPr lang="en-US" sz="1500" dirty="0"/>
          </a:p>
          <a:p>
            <a:endParaRPr lang="en-US" sz="1500" dirty="0"/>
          </a:p>
          <a:p>
            <a:endParaRPr lang="en-US" sz="1500" dirty="0"/>
          </a:p>
          <a:p>
            <a:r>
              <a:rPr lang="en-US" sz="1500" b="1" dirty="0"/>
              <a:t>Partner B: </a:t>
            </a:r>
            <a:r>
              <a:rPr lang="en-US" sz="1500" dirty="0"/>
              <a:t>There are six people working with their hands. The men work with their hands harvesting oranges by picking them.</a:t>
            </a:r>
            <a:br>
              <a:rPr lang="en-US" sz="1500" dirty="0"/>
            </a:br>
            <a:endParaRPr lang="en-US" sz="1500" dirty="0"/>
          </a:p>
          <a:p>
            <a:endParaRPr lang="en-US" sz="1500" dirty="0"/>
          </a:p>
          <a:p>
            <a:endParaRPr lang="en-US" sz="1500" dirty="0"/>
          </a:p>
          <a:p>
            <a:r>
              <a:rPr lang="en-US" sz="1500" b="1" dirty="0"/>
              <a:t>Partner B</a:t>
            </a:r>
            <a:r>
              <a:rPr lang="en-US" sz="1500" dirty="0"/>
              <a:t>: On a farm there is a variety of crops.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7614"/>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034818"/>
            <a:ext cx="948679" cy="957629"/>
          </a:xfrm>
          <a:prstGeom prst="rect">
            <a:avLst/>
          </a:prstGeom>
        </p:spPr>
      </p:pic>
      <p:cxnSp>
        <p:nvCxnSpPr>
          <p:cNvPr id="20" name="Straight Connector 19"/>
          <p:cNvCxnSpPr>
            <a:cxnSpLocks/>
          </p:cNvCxnSpPr>
          <p:nvPr/>
        </p:nvCxnSpPr>
        <p:spPr>
          <a:xfrm>
            <a:off x="4517975" y="1183600"/>
            <a:ext cx="0" cy="50254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195212" y="64145"/>
            <a:ext cx="8645525" cy="1001713"/>
          </a:xfrm>
        </p:spPr>
        <p:txBody>
          <a:bodyPr>
            <a:normAutofit fontScale="90000"/>
          </a:bodyPr>
          <a:lstStyle/>
          <a:p>
            <a:pPr algn="ctr"/>
            <a:r>
              <a:rPr lang="en-US" sz="2800" b="1" u="sng" dirty="0">
                <a:solidFill>
                  <a:schemeClr val="tx1"/>
                </a:solidFill>
              </a:rPr>
              <a:t>REVIEW </a:t>
            </a:r>
            <a:r>
              <a:rPr lang="en-US" sz="2800" b="1" dirty="0">
                <a:solidFill>
                  <a:schemeClr val="tx1"/>
                </a:solidFill>
              </a:rPr>
              <a:t>Non- Model</a:t>
            </a:r>
            <a:br>
              <a:rPr lang="en-US" sz="2800"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67213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508547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72640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27" y="5064119"/>
            <a:ext cx="1199599" cy="1048469"/>
          </a:xfrm>
          <a:prstGeom prst="rect">
            <a:avLst/>
          </a:prstGeom>
        </p:spPr>
      </p:pic>
    </p:spTree>
    <p:extLst>
      <p:ext uri="{BB962C8B-B14F-4D97-AF65-F5344CB8AC3E}">
        <p14:creationId xmlns:p14="http://schemas.microsoft.com/office/powerpoint/2010/main" val="297338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AC7351AB-7383-354E-915B-E8AE288CCF88}"/>
              </a:ext>
            </a:extLst>
          </p:cNvPr>
          <p:cNvPicPr>
            <a:picLocks noChangeAspect="1"/>
          </p:cNvPicPr>
          <p:nvPr/>
        </p:nvPicPr>
        <p:blipFill>
          <a:blip r:embed="rId3"/>
          <a:stretch>
            <a:fillRect/>
          </a:stretch>
        </p:blipFill>
        <p:spPr>
          <a:xfrm>
            <a:off x="4335020" y="309714"/>
            <a:ext cx="4376249" cy="5663381"/>
          </a:xfrm>
          <a:prstGeom prst="rect">
            <a:avLst/>
          </a:prstGeom>
          <a:solidFill>
            <a:schemeClr val="bg1"/>
          </a:solidFill>
          <a:ln w="57150">
            <a:solidFill>
              <a:schemeClr val="tx1"/>
            </a:solidFill>
          </a:ln>
        </p:spPr>
      </p:pic>
      <p:sp>
        <p:nvSpPr>
          <p:cNvPr id="6" name="TextBox 5">
            <a:extLst>
              <a:ext uri="{FF2B5EF4-FFF2-40B4-BE49-F238E27FC236}">
                <a16:creationId xmlns:a16="http://schemas.microsoft.com/office/drawing/2014/main" id="{DB3E2610-1835-0E4A-B11F-D03A5BC627A2}"/>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55-56 of Start Smart 1.0 Lessons or Teacher Resources at end of </a:t>
            </a:r>
          </a:p>
          <a:p>
            <a:r>
              <a:rPr lang="en-US" dirty="0"/>
              <a:t>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8385" y="2653966"/>
            <a:ext cx="2507735"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83" y="49440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5">
            <a:extLst>
              <a:ext uri="{FF2B5EF4-FFF2-40B4-BE49-F238E27FC236}">
                <a16:creationId xmlns:a16="http://schemas.microsoft.com/office/drawing/2014/main" id="{941503D5-B32C-2446-8A57-ECB0832310DA}"/>
              </a:ext>
            </a:extLst>
          </p:cNvPr>
          <p:cNvPicPr>
            <a:picLocks noChangeAspect="1"/>
          </p:cNvPicPr>
          <p:nvPr/>
        </p:nvPicPr>
        <p:blipFill>
          <a:blip r:embed="rId4"/>
          <a:stretch>
            <a:fillRect/>
          </a:stretch>
        </p:blipFill>
        <p:spPr>
          <a:xfrm>
            <a:off x="3128962" y="1445889"/>
            <a:ext cx="5855110" cy="3898628"/>
          </a:xfrm>
          <a:prstGeom prst="rect">
            <a:avLst/>
          </a:prstGeom>
          <a:ln w="57150">
            <a:solidFill>
              <a:schemeClr val="tx1"/>
            </a:solidFill>
          </a:ln>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NEGOTIATE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5</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13</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40315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267128" y="2923845"/>
            <a:ext cx="2440064" cy="3308598"/>
          </a:xfrm>
          <a:prstGeom prst="rect">
            <a:avLst/>
          </a:prstGeom>
        </p:spPr>
        <p:txBody>
          <a:bodyPr wrap="square">
            <a:spAutoFit/>
          </a:bodyPr>
          <a:lstStyle/>
          <a:p>
            <a:r>
              <a:rPr lang="en-US" sz="2400" dirty="0"/>
              <a:t>Prompt: 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3" y="698142"/>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170E0E67-C644-8B4C-B6C7-6E6A3DC27B4D}"/>
              </a:ext>
            </a:extLst>
          </p:cNvPr>
          <p:cNvPicPr>
            <a:picLocks noChangeAspect="1"/>
          </p:cNvPicPr>
          <p:nvPr/>
        </p:nvPicPr>
        <p:blipFill>
          <a:blip r:embed="rId4"/>
          <a:stretch>
            <a:fillRect/>
          </a:stretch>
        </p:blipFill>
        <p:spPr>
          <a:xfrm>
            <a:off x="2756252" y="1765237"/>
            <a:ext cx="6190911" cy="3027990"/>
          </a:xfrm>
          <a:prstGeom prst="rect">
            <a:avLst/>
          </a:prstGeom>
          <a:ln w="57150">
            <a:solidFill>
              <a:schemeClr val="tx1"/>
            </a:solidFill>
          </a:ln>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37808" y="124697"/>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0412" y="1232692"/>
            <a:ext cx="1445364" cy="1648785"/>
          </a:xfrm>
          <a:prstGeom prst="rect">
            <a:avLst/>
          </a:prstGeom>
        </p:spPr>
      </p:pic>
      <p:sp>
        <p:nvSpPr>
          <p:cNvPr id="8" name="Rectangle 7"/>
          <p:cNvSpPr/>
          <p:nvPr/>
        </p:nvSpPr>
        <p:spPr>
          <a:xfrm>
            <a:off x="3887660" y="11084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8227CDF6-CA51-7345-A4C0-56EB2E085D0D}"/>
              </a:ext>
            </a:extLst>
          </p:cNvPr>
          <p:cNvPicPr>
            <a:picLocks noChangeAspect="1"/>
          </p:cNvPicPr>
          <p:nvPr/>
        </p:nvPicPr>
        <p:blipFill>
          <a:blip r:embed="rId6"/>
          <a:stretch>
            <a:fillRect/>
          </a:stretch>
        </p:blipFill>
        <p:spPr>
          <a:xfrm>
            <a:off x="253733" y="2807486"/>
            <a:ext cx="8502339" cy="3419654"/>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77BF4449-0B47-8042-BA7A-1CC03C00B4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0461" y="630860"/>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3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78423"/>
          </a:xfrm>
          <a:prstGeom prst="rect">
            <a:avLst/>
          </a:prstGeom>
          <a:noFill/>
        </p:spPr>
        <p:txBody>
          <a:bodyPr wrap="square" rtlCol="0">
            <a:spAutoFit/>
          </a:bodyPr>
          <a:lstStyle/>
          <a:p>
            <a:endParaRPr lang="en-US" sz="1400" b="1" dirty="0"/>
          </a:p>
          <a:p>
            <a:r>
              <a:rPr lang="en-US" sz="1400" b="1" dirty="0"/>
              <a:t>Partner A: </a:t>
            </a:r>
            <a:r>
              <a:rPr lang="en-US" sz="1400" dirty="0"/>
              <a:t>An important idea is that the city changes as people’s tools and work change. What is your claim? </a:t>
            </a:r>
          </a:p>
          <a:p>
            <a:endParaRPr lang="en-US" sz="1400" dirty="0"/>
          </a:p>
          <a:p>
            <a:r>
              <a:rPr lang="en-US" sz="1400" b="1" dirty="0"/>
              <a:t>Partner A: </a:t>
            </a:r>
            <a:r>
              <a:rPr lang="en-US" sz="1400" dirty="0"/>
              <a:t>I think the city develops and gets larger in the visual text as the workers use more complicated tools. How can you support your</a:t>
            </a:r>
            <a:r>
              <a:rPr lang="en-US" sz="1400" b="1" dirty="0"/>
              <a:t> </a:t>
            </a:r>
            <a:r>
              <a:rPr lang="en-US" sz="1400" dirty="0"/>
              <a:t>claim with evidence? </a:t>
            </a:r>
          </a:p>
          <a:p>
            <a:endParaRPr lang="en-US" sz="1400" b="1" dirty="0"/>
          </a:p>
          <a:p>
            <a:r>
              <a:rPr lang="en-US" sz="1400" b="1" dirty="0"/>
              <a:t>Partner A:</a:t>
            </a:r>
            <a:r>
              <a:rPr lang="en-US" sz="1400" dirty="0"/>
              <a:t>I think that in the text, people’s work changes. For example, there is a man using a hammer to make cattle pens. Then people build tractors by welding and using machines. This work is done in</a:t>
            </a:r>
            <a:br>
              <a:rPr lang="en-US" sz="1400" dirty="0"/>
            </a:br>
            <a:r>
              <a:rPr lang="en-US" sz="1400" dirty="0"/>
              <a:t>factories. So, the city needs to rebuild for factories. How can you support your claim with evidence? </a:t>
            </a:r>
          </a:p>
          <a:p>
            <a:endParaRPr lang="en-US" sz="1400" dirty="0"/>
          </a:p>
          <a:p>
            <a:r>
              <a:rPr lang="en-US" sz="1400" b="1" dirty="0"/>
              <a:t>Partner A: </a:t>
            </a:r>
            <a:r>
              <a:rPr lang="en-US" sz="1400" dirty="0"/>
              <a:t>I think the city develops and becomes larger as people’s tools and machines become more complicated so worker’s jobs change. Can we come to a consensus? </a:t>
            </a:r>
          </a:p>
          <a:p>
            <a:endParaRPr lang="en-US" sz="1400" dirty="0"/>
          </a:p>
        </p:txBody>
      </p:sp>
      <p:sp>
        <p:nvSpPr>
          <p:cNvPr id="5" name="TextBox 4"/>
          <p:cNvSpPr txBox="1"/>
          <p:nvPr/>
        </p:nvSpPr>
        <p:spPr>
          <a:xfrm>
            <a:off x="4591715" y="1052160"/>
            <a:ext cx="3619308" cy="5693866"/>
          </a:xfrm>
          <a:prstGeom prst="rect">
            <a:avLst/>
          </a:prstGeom>
          <a:noFill/>
        </p:spPr>
        <p:txBody>
          <a:bodyPr wrap="square" rtlCol="0">
            <a:spAutoFit/>
          </a:bodyPr>
          <a:lstStyle/>
          <a:p>
            <a:r>
              <a:rPr lang="en-US" sz="1300" b="1" dirty="0"/>
              <a:t>Partner B: </a:t>
            </a:r>
            <a:r>
              <a:rPr lang="en-US" sz="1300" dirty="0"/>
              <a:t>An important idea is that people’s work changes as their tools change. How can you support your ideas with evidence? </a:t>
            </a:r>
          </a:p>
          <a:p>
            <a:endParaRPr lang="en-US" sz="900" b="1" dirty="0"/>
          </a:p>
          <a:p>
            <a:r>
              <a:rPr lang="en-US" sz="1300" b="1" dirty="0"/>
              <a:t>Partner B: </a:t>
            </a:r>
            <a:r>
              <a:rPr lang="en-US" sz="1300" dirty="0"/>
              <a:t>I think that people have machines that do more work for them as their tools get more complicated. I notice that happening in the visual text. How can you support your claim with evidence? </a:t>
            </a:r>
          </a:p>
          <a:p>
            <a:endParaRPr lang="en-US" sz="900" dirty="0"/>
          </a:p>
          <a:p>
            <a:r>
              <a:rPr lang="en-US" sz="1300" b="1" dirty="0"/>
              <a:t>Partner B: </a:t>
            </a:r>
            <a:r>
              <a:rPr lang="en-US" sz="1300" dirty="0"/>
              <a:t>I think people’s work changes because they need to use their muscles </a:t>
            </a:r>
            <a:r>
              <a:rPr lang="en-US" sz="1300" b="1" dirty="0"/>
              <a:t> </a:t>
            </a:r>
            <a:r>
              <a:rPr lang="en-US" sz="1300" dirty="0"/>
              <a:t>less as they use machines more. For example, the two people smelting metal need to carry the heavy ladle, but the man making electricity just flips a switch. However, he needs to study manuals  and books about electricity so that the current will flow. As the worker’s jobs change, they need to know new and different things. How can we come to a consensus? </a:t>
            </a:r>
          </a:p>
          <a:p>
            <a:endParaRPr lang="en-US" sz="1300" dirty="0"/>
          </a:p>
          <a:p>
            <a:r>
              <a:rPr lang="en-US" sz="1300" b="1" dirty="0"/>
              <a:t>Partner B</a:t>
            </a:r>
            <a:r>
              <a:rPr lang="en-US" sz="1300" dirty="0"/>
              <a:t>:I think the important idea we came to a consensus on is that the city </a:t>
            </a:r>
            <a:r>
              <a:rPr lang="en-US" sz="1300" b="1" dirty="0"/>
              <a:t> </a:t>
            </a:r>
            <a:r>
              <a:rPr lang="en-US" sz="1300" dirty="0"/>
              <a:t>develops and becomes larger. When people’s jobs change because they get new and more complicated tools, they learn new things, and</a:t>
            </a:r>
            <a:br>
              <a:rPr lang="en-US" sz="1300" dirty="0"/>
            </a:br>
            <a:r>
              <a:rPr lang="en-US" sz="1300" dirty="0"/>
              <a:t>use more complicated machines. </a:t>
            </a:r>
          </a:p>
          <a:p>
            <a:endParaRPr lang="en-US" sz="13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17975" y="1183600"/>
            <a:ext cx="0" cy="49959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68212" y="170543"/>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109" y="399133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108" y="513110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52293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31105"/>
            <a:ext cx="1199599" cy="1048469"/>
          </a:xfrm>
          <a:prstGeom prst="rect">
            <a:avLst/>
          </a:prstGeom>
        </p:spPr>
      </p:pic>
    </p:spTree>
    <p:extLst>
      <p:ext uri="{BB962C8B-B14F-4D97-AF65-F5344CB8AC3E}">
        <p14:creationId xmlns:p14="http://schemas.microsoft.com/office/powerpoint/2010/main" val="123311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54733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37808" y="124697"/>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0412" y="1232692"/>
            <a:ext cx="1445364" cy="1648785"/>
          </a:xfrm>
          <a:prstGeom prst="rect">
            <a:avLst/>
          </a:prstGeom>
        </p:spPr>
      </p:pic>
      <p:sp>
        <p:nvSpPr>
          <p:cNvPr id="8" name="Rectangle 7"/>
          <p:cNvSpPr/>
          <p:nvPr/>
        </p:nvSpPr>
        <p:spPr>
          <a:xfrm>
            <a:off x="3887660" y="11084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8227CDF6-CA51-7345-A4C0-56EB2E085D0D}"/>
              </a:ext>
            </a:extLst>
          </p:cNvPr>
          <p:cNvPicPr>
            <a:picLocks noChangeAspect="1"/>
          </p:cNvPicPr>
          <p:nvPr/>
        </p:nvPicPr>
        <p:blipFill>
          <a:blip r:embed="rId6"/>
          <a:stretch>
            <a:fillRect/>
          </a:stretch>
        </p:blipFill>
        <p:spPr>
          <a:xfrm>
            <a:off x="253733" y="2807486"/>
            <a:ext cx="8502339" cy="3419654"/>
          </a:xfrm>
          <a:prstGeom prst="rect">
            <a:avLst/>
          </a:prstGeom>
          <a:ln w="57150">
            <a:solidFill>
              <a:schemeClr val="tx1"/>
            </a:solidFill>
          </a:ln>
        </p:spPr>
      </p:pic>
      <p:pic>
        <p:nvPicPr>
          <p:cNvPr id="3" name="Online Media 2" descr="Recorded Sound">
            <a:hlinkClick r:id="" action="ppaction://media"/>
            <a:extLst>
              <a:ext uri="{FF2B5EF4-FFF2-40B4-BE49-F238E27FC236}">
                <a16:creationId xmlns:a16="http://schemas.microsoft.com/office/drawing/2014/main" id="{19155EEB-BDAE-2D4C-A07E-C65DB306DB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59647" y="961645"/>
            <a:ext cx="812800" cy="812800"/>
          </a:xfrm>
          <a:prstGeom prst="rect">
            <a:avLst/>
          </a:prstGeom>
          <a:ln>
            <a:solidFill>
              <a:schemeClr val="accent1"/>
            </a:solidFill>
          </a:ln>
        </p:spPr>
      </p:pic>
    </p:spTree>
    <p:extLst>
      <p:ext uri="{BB962C8B-B14F-4D97-AF65-F5344CB8AC3E}">
        <p14:creationId xmlns:p14="http://schemas.microsoft.com/office/powerpoint/2010/main" val="275796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25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5770811"/>
          </a:xfrm>
          <a:prstGeom prst="rect">
            <a:avLst/>
          </a:prstGeom>
          <a:noFill/>
        </p:spPr>
        <p:txBody>
          <a:bodyPr wrap="square" rtlCol="0">
            <a:spAutoFit/>
          </a:bodyPr>
          <a:lstStyle/>
          <a:p>
            <a:r>
              <a:rPr lang="en-US" sz="1700" b="1" dirty="0"/>
              <a:t>Partner A: </a:t>
            </a:r>
            <a:r>
              <a:rPr lang="en-US" dirty="0"/>
              <a:t>I notice the people in the street having fun. They are on a Halloween parade. What do you notice? </a:t>
            </a:r>
            <a:endParaRPr lang="en-US" sz="1600" dirty="0"/>
          </a:p>
          <a:p>
            <a:endParaRPr lang="en-US" sz="1700" dirty="0"/>
          </a:p>
          <a:p>
            <a:r>
              <a:rPr lang="en-US" sz="1700" b="1" dirty="0"/>
              <a:t>Partner A: </a:t>
            </a:r>
            <a:r>
              <a:rPr lang="en-US" dirty="0"/>
              <a:t>I notice costumes and people wearing gowns, suits and some wearing regular clothes. What do you notice? </a:t>
            </a:r>
            <a:endParaRPr lang="en-US" sz="1600" dirty="0"/>
          </a:p>
          <a:p>
            <a:endParaRPr lang="en-US" sz="1700" b="1" dirty="0"/>
          </a:p>
          <a:p>
            <a:endParaRPr lang="en-US" sz="1700" b="1" dirty="0"/>
          </a:p>
          <a:p>
            <a:r>
              <a:rPr lang="en-US" sz="1700" b="1" dirty="0"/>
              <a:t>Partner A: </a:t>
            </a:r>
            <a:r>
              <a:rPr lang="en-US" dirty="0"/>
              <a:t>I know people are in costume. </a:t>
            </a:r>
            <a:endParaRPr lang="en-US" sz="1600" dirty="0"/>
          </a:p>
          <a:p>
            <a:endParaRPr lang="en-US" sz="1700" dirty="0"/>
          </a:p>
          <a:p>
            <a:endParaRPr lang="en-US" sz="1700" dirty="0"/>
          </a:p>
          <a:p>
            <a:endParaRPr lang="en-US" sz="1700" dirty="0"/>
          </a:p>
          <a:p>
            <a:r>
              <a:rPr lang="en-US" sz="1700" b="1" dirty="0"/>
              <a:t>Partner A: </a:t>
            </a:r>
            <a:r>
              <a:rPr lang="en-US" dirty="0"/>
              <a:t>I see that people are just standing around and I see balloons.</a:t>
            </a:r>
            <a:br>
              <a:rPr lang="en-US" dirty="0"/>
            </a:br>
            <a:endParaRPr lang="en-US" sz="1600" dirty="0"/>
          </a:p>
          <a:p>
            <a:endParaRPr lang="en-US" sz="1700" dirty="0"/>
          </a:p>
        </p:txBody>
      </p:sp>
      <p:sp>
        <p:nvSpPr>
          <p:cNvPr id="5" name="TextBox 4"/>
          <p:cNvSpPr txBox="1"/>
          <p:nvPr/>
        </p:nvSpPr>
        <p:spPr>
          <a:xfrm>
            <a:off x="4591715" y="1052160"/>
            <a:ext cx="3619308" cy="5232202"/>
          </a:xfrm>
          <a:prstGeom prst="rect">
            <a:avLst/>
          </a:prstGeom>
          <a:noFill/>
        </p:spPr>
        <p:txBody>
          <a:bodyPr wrap="square" rtlCol="0">
            <a:spAutoFit/>
          </a:bodyPr>
          <a:lstStyle/>
          <a:p>
            <a:r>
              <a:rPr lang="en-US" sz="1700" b="1" dirty="0"/>
              <a:t>Partner B: </a:t>
            </a:r>
            <a:r>
              <a:rPr lang="en-US" dirty="0"/>
              <a:t>What I see happening in the visual text is people from a town posing for a picture. </a:t>
            </a:r>
            <a:endParaRPr lang="en-US" sz="1600" dirty="0"/>
          </a:p>
          <a:p>
            <a:endParaRPr lang="en-US" sz="1700" b="1" dirty="0"/>
          </a:p>
          <a:p>
            <a:endParaRPr lang="en-US" sz="1700" b="1" dirty="0"/>
          </a:p>
          <a:p>
            <a:r>
              <a:rPr lang="en-US" sz="1700" b="1" dirty="0"/>
              <a:t>Partner B :</a:t>
            </a:r>
            <a:r>
              <a:rPr lang="en-US" dirty="0"/>
              <a:t>People have hats and gowns. They look like they are going to a party and they are all standing waiting for the picture. </a:t>
            </a:r>
            <a:endParaRPr lang="en-US" sz="1600" dirty="0"/>
          </a:p>
          <a:p>
            <a:endParaRPr lang="en-US" sz="1700" dirty="0"/>
          </a:p>
          <a:p>
            <a:endParaRPr lang="en-US" sz="1700" dirty="0"/>
          </a:p>
          <a:p>
            <a:endParaRPr lang="en-US" sz="1700" b="1" dirty="0"/>
          </a:p>
          <a:p>
            <a:r>
              <a:rPr lang="en-US" sz="1700" b="1" dirty="0"/>
              <a:t>Partner B: </a:t>
            </a:r>
            <a:r>
              <a:rPr lang="en-US" dirty="0"/>
              <a:t>When it’s Halloween I like to dress up.</a:t>
            </a:r>
            <a:br>
              <a:rPr lang="en-US" dirty="0"/>
            </a:br>
            <a:endParaRPr lang="en-US" sz="1600" dirty="0"/>
          </a:p>
          <a:p>
            <a:endParaRPr lang="en-US" sz="1700" dirty="0"/>
          </a:p>
          <a:p>
            <a:endParaRPr lang="en-US" sz="1700" b="1" dirty="0"/>
          </a:p>
          <a:p>
            <a:r>
              <a:rPr lang="en-US" sz="1700" b="1" dirty="0"/>
              <a:t>Partner B</a:t>
            </a:r>
            <a:r>
              <a:rPr lang="en-US" sz="1700" dirty="0"/>
              <a:t>: </a:t>
            </a:r>
            <a:r>
              <a:rPr lang="en-US" dirty="0"/>
              <a:t>No turn taken</a:t>
            </a:r>
            <a:endParaRPr lang="en-US" sz="2000" dirty="0"/>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489260" y="1165936"/>
            <a:ext cx="0" cy="49471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69493" y="106040"/>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208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0287" y="520090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865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0065"/>
            <a:ext cx="1199599" cy="1048469"/>
          </a:xfrm>
          <a:prstGeom prst="rect">
            <a:avLst/>
          </a:prstGeom>
        </p:spPr>
      </p:pic>
    </p:spTree>
    <p:extLst>
      <p:ext uri="{BB962C8B-B14F-4D97-AF65-F5344CB8AC3E}">
        <p14:creationId xmlns:p14="http://schemas.microsoft.com/office/powerpoint/2010/main" val="262780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396550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6972275" cy="1338828"/>
          </a:xfrm>
          <a:prstGeom prst="rect">
            <a:avLst/>
          </a:prstGeom>
        </p:spPr>
        <p:txBody>
          <a:bodyPr wrap="square">
            <a:spAutoFit/>
          </a:bodyPr>
          <a:lstStyle/>
          <a:p>
            <a:pPr algn="ctr"/>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B208A584-41E2-F54E-B028-A1A4526CAB4C}"/>
              </a:ext>
            </a:extLst>
          </p:cNvPr>
          <p:cNvPicPr>
            <a:picLocks noChangeAspect="1"/>
          </p:cNvPicPr>
          <p:nvPr/>
        </p:nvPicPr>
        <p:blipFill>
          <a:blip r:embed="rId5"/>
          <a:stretch>
            <a:fillRect/>
          </a:stretch>
        </p:blipFill>
        <p:spPr>
          <a:xfrm>
            <a:off x="840657" y="1340857"/>
            <a:ext cx="7310963" cy="4843868"/>
          </a:xfrm>
          <a:prstGeom prst="rect">
            <a:avLst/>
          </a:prstGeom>
          <a:ln w="5715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630084"/>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462281"/>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DB41343A-B8DA-E743-9F0D-D0012617E27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184159" y="1950263"/>
            <a:ext cx="5021452" cy="4272779"/>
          </a:xfrm>
          <a:prstGeom prst="rect">
            <a:avLst/>
          </a:prstGeom>
          <a:solidFill>
            <a:schemeClr val="bg1"/>
          </a:solidFill>
          <a:ln w="57150">
            <a:solidFill>
              <a:srgbClr val="7030A0"/>
            </a:solidFill>
            <a:miter lim="800000"/>
            <a:headEnd/>
            <a:tailEnd/>
          </a:ln>
        </p:spPr>
      </p:pic>
      <p:pic>
        <p:nvPicPr>
          <p:cNvPr id="15" name="Picture 14">
            <a:extLst>
              <a:ext uri="{FF2B5EF4-FFF2-40B4-BE49-F238E27FC236}">
                <a16:creationId xmlns:a16="http://schemas.microsoft.com/office/drawing/2014/main" id="{0E4F5423-1059-2240-9529-E2EDBB65AAEC}"/>
              </a:ext>
            </a:extLst>
          </p:cNvPr>
          <p:cNvPicPr>
            <a:picLocks noChangeAspect="1"/>
          </p:cNvPicPr>
          <p:nvPr/>
        </p:nvPicPr>
        <p:blipFill>
          <a:blip r:embed="rId8"/>
          <a:stretch>
            <a:fillRect/>
          </a:stretch>
        </p:blipFill>
        <p:spPr>
          <a:xfrm>
            <a:off x="5403156" y="2860213"/>
            <a:ext cx="3548677" cy="2351171"/>
          </a:xfrm>
          <a:prstGeom prst="rect">
            <a:avLst/>
          </a:prstGeom>
          <a:ln w="57150">
            <a:solidFill>
              <a:schemeClr val="tx1"/>
            </a:solidFill>
          </a:ln>
        </p:spPr>
      </p:pic>
    </p:spTree>
    <p:extLst>
      <p:ext uri="{BB962C8B-B14F-4D97-AF65-F5344CB8AC3E}">
        <p14:creationId xmlns:p14="http://schemas.microsoft.com/office/powerpoint/2010/main" val="5560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760" y="203345"/>
            <a:ext cx="5468599" cy="5934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12822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solidFill>
                  <a:schemeClr val="tx1"/>
                </a:solidFill>
              </a:rPr>
              <a:t>NEGOTIATE Non-Model Revision</a:t>
            </a:r>
          </a:p>
        </p:txBody>
      </p:sp>
      <p:pic>
        <p:nvPicPr>
          <p:cNvPr id="4" name="Picture 3">
            <a:extLst>
              <a:ext uri="{FF2B5EF4-FFF2-40B4-BE49-F238E27FC236}">
                <a16:creationId xmlns:a16="http://schemas.microsoft.com/office/drawing/2014/main" id="{11FE5990-2B05-CD45-9DEB-5904C1827203}"/>
              </a:ext>
            </a:extLst>
          </p:cNvPr>
          <p:cNvPicPr>
            <a:picLocks noChangeAspect="1"/>
          </p:cNvPicPr>
          <p:nvPr/>
        </p:nvPicPr>
        <p:blipFill>
          <a:blip r:embed="rId3"/>
          <a:stretch>
            <a:fillRect/>
          </a:stretch>
        </p:blipFill>
        <p:spPr>
          <a:xfrm>
            <a:off x="199027" y="976994"/>
            <a:ext cx="4191123" cy="5423806"/>
          </a:xfrm>
          <a:prstGeom prst="rect">
            <a:avLst/>
          </a:prstGeom>
        </p:spPr>
      </p:pic>
      <p:pic>
        <p:nvPicPr>
          <p:cNvPr id="6" name="Picture 5">
            <a:extLst>
              <a:ext uri="{FF2B5EF4-FFF2-40B4-BE49-F238E27FC236}">
                <a16:creationId xmlns:a16="http://schemas.microsoft.com/office/drawing/2014/main" id="{AA2ED9C0-0FA1-3C40-845F-B1EC381C77F6}"/>
              </a:ext>
            </a:extLst>
          </p:cNvPr>
          <p:cNvPicPr>
            <a:picLocks noChangeAspect="1"/>
          </p:cNvPicPr>
          <p:nvPr/>
        </p:nvPicPr>
        <p:blipFill>
          <a:blip r:embed="rId4"/>
          <a:stretch>
            <a:fillRect/>
          </a:stretch>
        </p:blipFill>
        <p:spPr>
          <a:xfrm>
            <a:off x="4823334" y="976992"/>
            <a:ext cx="4191124" cy="5423807"/>
          </a:xfrm>
          <a:prstGeom prst="rect">
            <a:avLst/>
          </a:prstGeom>
        </p:spPr>
      </p:pic>
    </p:spTree>
    <p:extLst>
      <p:ext uri="{BB962C8B-B14F-4D97-AF65-F5344CB8AC3E}">
        <p14:creationId xmlns:p14="http://schemas.microsoft.com/office/powerpoint/2010/main" val="619405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1B0B7405-CB44-2B41-94E9-51644078BC17}"/>
              </a:ext>
            </a:extLst>
          </p:cNvPr>
          <p:cNvPicPr>
            <a:picLocks noChangeAspect="1"/>
          </p:cNvPicPr>
          <p:nvPr/>
        </p:nvPicPr>
        <p:blipFill>
          <a:blip r:embed="rId3">
            <a:extLst>
              <a:ext uri="{28A0092B-C50C-407E-A947-70E740481C1C}">
                <a14:useLocalDpi xmlns:a14="http://schemas.microsoft.com/office/drawing/2010/main" val="0"/>
              </a:ext>
            </a:extLst>
          </a:blip>
          <a:srcRect l="3700" t="11067" r="6044" b="17174"/>
          <a:stretch>
            <a:fillRect/>
          </a:stretch>
        </p:blipFill>
        <p:spPr>
          <a:xfrm>
            <a:off x="1686238" y="49727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96583" y="2905865"/>
            <a:ext cx="2456393" cy="3308598"/>
          </a:xfrm>
          <a:prstGeom prst="rect">
            <a:avLst/>
          </a:prstGeom>
        </p:spPr>
        <p:txBody>
          <a:bodyPr wrap="square">
            <a:spAutoFit/>
          </a:bodyPr>
          <a:lstStyle/>
          <a:p>
            <a:pPr algn="ctr"/>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09" y="646584"/>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52E42AC1-BB9E-244E-AC90-1B4CF3226A2E}"/>
              </a:ext>
            </a:extLst>
          </p:cNvPr>
          <p:cNvPicPr>
            <a:picLocks noChangeAspect="1"/>
          </p:cNvPicPr>
          <p:nvPr/>
        </p:nvPicPr>
        <p:blipFill>
          <a:blip r:embed="rId4"/>
          <a:stretch>
            <a:fillRect/>
          </a:stretch>
        </p:blipFill>
        <p:spPr>
          <a:xfrm>
            <a:off x="2552976" y="1324640"/>
            <a:ext cx="6463492" cy="4196547"/>
          </a:xfrm>
          <a:prstGeom prst="rect">
            <a:avLst/>
          </a:prstGeom>
          <a:ln w="5715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9490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057084"/>
            <a:ext cx="1445364" cy="1648785"/>
          </a:xfrm>
          <a:prstGeom prst="rect">
            <a:avLst/>
          </a:prstGeom>
        </p:spPr>
      </p:pic>
      <p:sp>
        <p:nvSpPr>
          <p:cNvPr id="8" name="Rectangle 7"/>
          <p:cNvSpPr/>
          <p:nvPr/>
        </p:nvSpPr>
        <p:spPr>
          <a:xfrm>
            <a:off x="32799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35324BF2-0FEC-0B47-860C-276EFDAD1574}"/>
              </a:ext>
            </a:extLst>
          </p:cNvPr>
          <p:cNvPicPr>
            <a:picLocks noChangeAspect="1"/>
          </p:cNvPicPr>
          <p:nvPr/>
        </p:nvPicPr>
        <p:blipFill>
          <a:blip r:embed="rId6"/>
          <a:stretch>
            <a:fillRect/>
          </a:stretch>
        </p:blipFill>
        <p:spPr>
          <a:xfrm>
            <a:off x="3352632" y="1519083"/>
            <a:ext cx="5550697" cy="3603897"/>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662087F7-77E6-F54B-A24F-C92A5313B9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9855" y="459561"/>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2">
      <a:dk1>
        <a:srgbClr val="000000"/>
      </a:dk1>
      <a:lt1>
        <a:srgbClr val="FFFFFF"/>
      </a:lt1>
      <a:dk2>
        <a:srgbClr val="5E5E5E"/>
      </a:dk2>
      <a:lt2>
        <a:srgbClr val="DDDDDD"/>
      </a:lt2>
      <a:accent1>
        <a:srgbClr val="BE93FF"/>
      </a:accent1>
      <a:accent2>
        <a:srgbClr val="6A3CA2"/>
      </a:accent2>
      <a:accent3>
        <a:srgbClr val="B15DC4"/>
      </a:accent3>
      <a:accent4>
        <a:srgbClr val="AC3EDE"/>
      </a:accent4>
      <a:accent5>
        <a:srgbClr val="A064E9"/>
      </a:accent5>
      <a:accent6>
        <a:srgbClr val="B531C0"/>
      </a:accent6>
      <a:hlink>
        <a:srgbClr val="A498CE"/>
      </a:hlink>
      <a:folHlink>
        <a:srgbClr val="9039F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611</TotalTime>
  <Words>3871</Words>
  <Application>Microsoft Macintosh PowerPoint</Application>
  <PresentationFormat>On-screen Show (4:3)</PresentationFormat>
  <Paragraphs>647</Paragraphs>
  <Slides>53</Slides>
  <Notes>47</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NEGOTIATE</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 Model  What is an important idea from this text?  Start by stating your claim.  Support your claim and come to a consensus. </vt:lpstr>
      <vt:lpstr>Constructive Conversation Game</vt:lpstr>
      <vt:lpstr>PowerPoint Presentation</vt:lpstr>
      <vt:lpstr>PowerPoint Presentation</vt:lpstr>
      <vt:lpstr>WRAP-UP</vt:lpstr>
      <vt:lpstr>Start Smart 1.0 NEGOTIATE</vt:lpstr>
      <vt:lpstr>ELD Objective</vt:lpstr>
      <vt:lpstr>PowerPoint Presentation</vt:lpstr>
      <vt:lpstr>Conversation Norms</vt:lpstr>
      <vt:lpstr>Hand Gesture and Phrase- NEGOTIATE</vt:lpstr>
      <vt:lpstr>Prompt and Response Starters</vt:lpstr>
      <vt:lpstr>PowerPoint Presentation</vt:lpstr>
      <vt:lpstr>PowerPoint Presentation</vt:lpstr>
      <vt:lpstr>PowerPoint Presentation</vt:lpstr>
      <vt:lpstr>What makes this a model conversation?</vt:lpstr>
      <vt:lpstr>Understanding the Skill of NEGOTIATE</vt:lpstr>
      <vt:lpstr>PowerPoint Presentation</vt:lpstr>
      <vt:lpstr>PowerPoint Presentation</vt:lpstr>
      <vt:lpstr>REVIEW Non- Model  What is an important idea from this text?  Start by stating your claim.  Support your claim and come to a consensus. </vt:lpstr>
      <vt:lpstr>REVISE  NON-MODEL</vt:lpstr>
      <vt:lpstr>PowerPoint Presentation</vt:lpstr>
      <vt:lpstr>Language Sample Revision-Non-Model</vt:lpstr>
      <vt:lpstr>WRAP-UP</vt:lpstr>
      <vt:lpstr>Start Smart 1.0 NEGOTIATE</vt:lpstr>
      <vt:lpstr>ELD Objective</vt:lpstr>
      <vt:lpstr>PowerPoint Presentation</vt:lpstr>
      <vt:lpstr>Conversation Norms</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 Model What is an important idea from this text?  Start by stating your claim.  Support your claim and come to a consensus.</vt:lpstr>
      <vt:lpstr>Constructive Conversation Game</vt:lpstr>
      <vt:lpstr>PowerPoint Presentation</vt:lpstr>
      <vt:lpstr>PowerPoint Presentation</vt:lpstr>
      <vt:lpstr>Model Creating Class Constructive Conversation Poster</vt:lpstr>
      <vt:lpstr>PowerPoint Presentation</vt:lpstr>
      <vt:lpstr>Teacher Resources</vt:lpstr>
      <vt:lpstr>NEGOTIATE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70</cp:revision>
  <dcterms:created xsi:type="dcterms:W3CDTF">2019-08-28T17:10:57Z</dcterms:created>
  <dcterms:modified xsi:type="dcterms:W3CDTF">2019-09-16T17:07:32Z</dcterms:modified>
</cp:coreProperties>
</file>